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8" r:id="rId2"/>
    <p:sldId id="269" r:id="rId3"/>
  </p:sldIdLst>
  <p:sldSz cx="21597938" cy="352774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11">
          <p15:clr>
            <a:srgbClr val="A4A3A4"/>
          </p15:clr>
        </p15:guide>
        <p15:guide id="2" pos="68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50" d="100"/>
          <a:sy n="50" d="100"/>
        </p:scale>
        <p:origin x="350" y="-4421"/>
      </p:cViewPr>
      <p:guideLst>
        <p:guide orient="horz" pos="11111"/>
        <p:guide pos="6803"/>
      </p:guideLst>
    </p:cSldViewPr>
  </p:slideViewPr>
  <p:notesTextViewPr>
    <p:cViewPr>
      <p:scale>
        <a:sx n="100" d="100"/>
        <a:sy n="100" d="100"/>
      </p:scale>
      <p:origin x="0" y="0"/>
    </p:cViewPr>
  </p:notesTextViewPr>
  <p:notesViewPr>
    <p:cSldViewPr snapToObjects="1">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EAC6A-671D-42DE-A86A-831EA551430A}" type="datetimeFigureOut">
              <a:rPr lang="en-US" smtClean="0"/>
              <a:pPr/>
              <a:t>5/26/2021</a:t>
            </a:fld>
            <a:endParaRPr lang="en-US"/>
          </a:p>
        </p:txBody>
      </p:sp>
      <p:sp>
        <p:nvSpPr>
          <p:cNvPr id="4" name="Slide Image Placeholder 3"/>
          <p:cNvSpPr>
            <a:spLocks noGrp="1" noRot="1" noChangeAspect="1"/>
          </p:cNvSpPr>
          <p:nvPr>
            <p:ph type="sldImg" idx="2"/>
          </p:nvPr>
        </p:nvSpPr>
        <p:spPr>
          <a:xfrm>
            <a:off x="2379663" y="685800"/>
            <a:ext cx="2098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8AEE1-C917-41EE-8FB1-2573F4F037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846" y="10958875"/>
            <a:ext cx="18358247" cy="7561781"/>
          </a:xfrm>
        </p:spPr>
        <p:txBody>
          <a:bodyPr/>
          <a:lstStyle/>
          <a:p>
            <a:r>
              <a:rPr lang="en-US" smtClean="0"/>
              <a:t>Click to edit Master title style</a:t>
            </a:r>
            <a:endParaRPr lang="en-US"/>
          </a:p>
        </p:txBody>
      </p:sp>
      <p:sp>
        <p:nvSpPr>
          <p:cNvPr id="3" name="Subtitle 2"/>
          <p:cNvSpPr>
            <a:spLocks noGrp="1"/>
          </p:cNvSpPr>
          <p:nvPr>
            <p:ph type="subTitle" idx="1"/>
          </p:nvPr>
        </p:nvSpPr>
        <p:spPr>
          <a:xfrm>
            <a:off x="3239691" y="19990541"/>
            <a:ext cx="15118557" cy="9015342"/>
          </a:xfrm>
        </p:spPr>
        <p:txBody>
          <a:bodyPr/>
          <a:lstStyle>
            <a:lvl1pPr marL="0" indent="0" algn="ctr">
              <a:buNone/>
              <a:defRPr>
                <a:solidFill>
                  <a:schemeClr val="tx1">
                    <a:tint val="75000"/>
                  </a:schemeClr>
                </a:solidFill>
              </a:defRPr>
            </a:lvl1pPr>
            <a:lvl2pPr marL="1624650" indent="0" algn="ctr">
              <a:buNone/>
              <a:defRPr>
                <a:solidFill>
                  <a:schemeClr val="tx1">
                    <a:tint val="75000"/>
                  </a:schemeClr>
                </a:solidFill>
              </a:defRPr>
            </a:lvl2pPr>
            <a:lvl3pPr marL="3249299" indent="0" algn="ctr">
              <a:buNone/>
              <a:defRPr>
                <a:solidFill>
                  <a:schemeClr val="tx1">
                    <a:tint val="75000"/>
                  </a:schemeClr>
                </a:solidFill>
              </a:defRPr>
            </a:lvl3pPr>
            <a:lvl4pPr marL="4873949" indent="0" algn="ctr">
              <a:buNone/>
              <a:defRPr>
                <a:solidFill>
                  <a:schemeClr val="tx1">
                    <a:tint val="75000"/>
                  </a:schemeClr>
                </a:solidFill>
              </a:defRPr>
            </a:lvl4pPr>
            <a:lvl5pPr marL="6498599" indent="0" algn="ctr">
              <a:buNone/>
              <a:defRPr>
                <a:solidFill>
                  <a:schemeClr val="tx1">
                    <a:tint val="75000"/>
                  </a:schemeClr>
                </a:solidFill>
              </a:defRPr>
            </a:lvl5pPr>
            <a:lvl6pPr marL="8123248" indent="0" algn="ctr">
              <a:buNone/>
              <a:defRPr>
                <a:solidFill>
                  <a:schemeClr val="tx1">
                    <a:tint val="75000"/>
                  </a:schemeClr>
                </a:solidFill>
              </a:defRPr>
            </a:lvl6pPr>
            <a:lvl7pPr marL="9747898" indent="0" algn="ctr">
              <a:buNone/>
              <a:defRPr>
                <a:solidFill>
                  <a:schemeClr val="tx1">
                    <a:tint val="75000"/>
                  </a:schemeClr>
                </a:solidFill>
              </a:defRPr>
            </a:lvl7pPr>
            <a:lvl8pPr marL="11372548" indent="0" algn="ctr">
              <a:buNone/>
              <a:defRPr>
                <a:solidFill>
                  <a:schemeClr val="tx1">
                    <a:tint val="75000"/>
                  </a:schemeClr>
                </a:solidFill>
              </a:defRPr>
            </a:lvl8pPr>
            <a:lvl9pPr marL="129971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58505" y="1412735"/>
            <a:ext cx="4859536" cy="301001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897" y="1412735"/>
            <a:ext cx="14218643" cy="30100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6088" y="22669019"/>
            <a:ext cx="18358247" cy="7006489"/>
          </a:xfrm>
        </p:spPr>
        <p:txBody>
          <a:bodyPr anchor="t"/>
          <a:lstStyle>
            <a:lvl1pPr algn="l">
              <a:defRPr sz="14200" b="1" cap="all"/>
            </a:lvl1pPr>
          </a:lstStyle>
          <a:p>
            <a:r>
              <a:rPr lang="en-US" smtClean="0"/>
              <a:t>Click to edit Master title style</a:t>
            </a:r>
            <a:endParaRPr lang="en-US"/>
          </a:p>
        </p:txBody>
      </p:sp>
      <p:sp>
        <p:nvSpPr>
          <p:cNvPr id="3" name="Text Placeholder 2"/>
          <p:cNvSpPr>
            <a:spLocks noGrp="1"/>
          </p:cNvSpPr>
          <p:nvPr>
            <p:ph type="body" idx="1"/>
          </p:nvPr>
        </p:nvSpPr>
        <p:spPr>
          <a:xfrm>
            <a:off x="1706088" y="14952080"/>
            <a:ext cx="18358247" cy="7716934"/>
          </a:xfrm>
        </p:spPr>
        <p:txBody>
          <a:bodyPr anchor="b"/>
          <a:lstStyle>
            <a:lvl1pPr marL="0" indent="0">
              <a:buNone/>
              <a:defRPr sz="7100">
                <a:solidFill>
                  <a:schemeClr val="tx1">
                    <a:tint val="75000"/>
                  </a:schemeClr>
                </a:solidFill>
              </a:defRPr>
            </a:lvl1pPr>
            <a:lvl2pPr marL="1624650" indent="0">
              <a:buNone/>
              <a:defRPr sz="6400">
                <a:solidFill>
                  <a:schemeClr val="tx1">
                    <a:tint val="75000"/>
                  </a:schemeClr>
                </a:solidFill>
              </a:defRPr>
            </a:lvl2pPr>
            <a:lvl3pPr marL="3249299" indent="0">
              <a:buNone/>
              <a:defRPr sz="5700">
                <a:solidFill>
                  <a:schemeClr val="tx1">
                    <a:tint val="75000"/>
                  </a:schemeClr>
                </a:solidFill>
              </a:defRPr>
            </a:lvl3pPr>
            <a:lvl4pPr marL="4873949" indent="0">
              <a:buNone/>
              <a:defRPr sz="5000">
                <a:solidFill>
                  <a:schemeClr val="tx1">
                    <a:tint val="75000"/>
                  </a:schemeClr>
                </a:solidFill>
              </a:defRPr>
            </a:lvl4pPr>
            <a:lvl5pPr marL="6498599" indent="0">
              <a:buNone/>
              <a:defRPr sz="5000">
                <a:solidFill>
                  <a:schemeClr val="tx1">
                    <a:tint val="75000"/>
                  </a:schemeClr>
                </a:solidFill>
              </a:defRPr>
            </a:lvl5pPr>
            <a:lvl6pPr marL="8123248" indent="0">
              <a:buNone/>
              <a:defRPr sz="5000">
                <a:solidFill>
                  <a:schemeClr val="tx1">
                    <a:tint val="75000"/>
                  </a:schemeClr>
                </a:solidFill>
              </a:defRPr>
            </a:lvl6pPr>
            <a:lvl7pPr marL="9747898" indent="0">
              <a:buNone/>
              <a:defRPr sz="5000">
                <a:solidFill>
                  <a:schemeClr val="tx1">
                    <a:tint val="75000"/>
                  </a:schemeClr>
                </a:solidFill>
              </a:defRPr>
            </a:lvl7pPr>
            <a:lvl8pPr marL="11372548" indent="0">
              <a:buNone/>
              <a:defRPr sz="5000">
                <a:solidFill>
                  <a:schemeClr val="tx1">
                    <a:tint val="75000"/>
                  </a:schemeClr>
                </a:solidFill>
              </a:defRPr>
            </a:lvl8pPr>
            <a:lvl9pPr marL="12997198" indent="0">
              <a:buNone/>
              <a:defRPr sz="5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897" y="8231407"/>
            <a:ext cx="9539089" cy="23281470"/>
          </a:xfrm>
        </p:spPr>
        <p:txBody>
          <a:bodyPr/>
          <a:lstStyle>
            <a:lvl1pPr>
              <a:defRPr sz="10000"/>
            </a:lvl1pPr>
            <a:lvl2pPr>
              <a:defRPr sz="8500"/>
            </a:lvl2pPr>
            <a:lvl3pPr>
              <a:defRPr sz="71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978952" y="8231407"/>
            <a:ext cx="9539089" cy="23281470"/>
          </a:xfrm>
        </p:spPr>
        <p:txBody>
          <a:bodyPr/>
          <a:lstStyle>
            <a:lvl1pPr>
              <a:defRPr sz="10000"/>
            </a:lvl1pPr>
            <a:lvl2pPr>
              <a:defRPr sz="8500"/>
            </a:lvl2pPr>
            <a:lvl3pPr>
              <a:defRPr sz="71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79897" y="7896593"/>
            <a:ext cx="9542840" cy="3290924"/>
          </a:xfrm>
        </p:spPr>
        <p:txBody>
          <a:bodyPr anchor="b"/>
          <a:lstStyle>
            <a:lvl1pPr marL="0" indent="0">
              <a:buNone/>
              <a:defRPr sz="8500" b="1"/>
            </a:lvl1pPr>
            <a:lvl2pPr marL="1624650" indent="0">
              <a:buNone/>
              <a:defRPr sz="7100" b="1"/>
            </a:lvl2pPr>
            <a:lvl3pPr marL="3249299" indent="0">
              <a:buNone/>
              <a:defRPr sz="6400" b="1"/>
            </a:lvl3pPr>
            <a:lvl4pPr marL="4873949" indent="0">
              <a:buNone/>
              <a:defRPr sz="5700" b="1"/>
            </a:lvl4pPr>
            <a:lvl5pPr marL="6498599" indent="0">
              <a:buNone/>
              <a:defRPr sz="5700" b="1"/>
            </a:lvl5pPr>
            <a:lvl6pPr marL="8123248" indent="0">
              <a:buNone/>
              <a:defRPr sz="5700" b="1"/>
            </a:lvl6pPr>
            <a:lvl7pPr marL="9747898" indent="0">
              <a:buNone/>
              <a:defRPr sz="5700" b="1"/>
            </a:lvl7pPr>
            <a:lvl8pPr marL="11372548" indent="0">
              <a:buNone/>
              <a:defRPr sz="5700" b="1"/>
            </a:lvl8pPr>
            <a:lvl9pPr marL="12997198" indent="0">
              <a:buNone/>
              <a:defRPr sz="5700" b="1"/>
            </a:lvl9pPr>
          </a:lstStyle>
          <a:p>
            <a:pPr lvl="0"/>
            <a:r>
              <a:rPr lang="en-US" smtClean="0"/>
              <a:t>Click to edit Master text styles</a:t>
            </a:r>
          </a:p>
        </p:txBody>
      </p:sp>
      <p:sp>
        <p:nvSpPr>
          <p:cNvPr id="4" name="Content Placeholder 3"/>
          <p:cNvSpPr>
            <a:spLocks noGrp="1"/>
          </p:cNvSpPr>
          <p:nvPr>
            <p:ph sz="half" idx="2"/>
          </p:nvPr>
        </p:nvSpPr>
        <p:spPr>
          <a:xfrm>
            <a:off x="1079897" y="11187517"/>
            <a:ext cx="9542840" cy="20325352"/>
          </a:xfrm>
        </p:spPr>
        <p:txBody>
          <a:bodyPr/>
          <a:lstStyle>
            <a:lvl1pPr>
              <a:defRPr sz="8500"/>
            </a:lvl1pPr>
            <a:lvl2pPr>
              <a:defRPr sz="7100"/>
            </a:lvl2pPr>
            <a:lvl3pPr>
              <a:defRPr sz="64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971456" y="7896593"/>
            <a:ext cx="9546589" cy="3290924"/>
          </a:xfrm>
        </p:spPr>
        <p:txBody>
          <a:bodyPr anchor="b"/>
          <a:lstStyle>
            <a:lvl1pPr marL="0" indent="0">
              <a:buNone/>
              <a:defRPr sz="8500" b="1"/>
            </a:lvl1pPr>
            <a:lvl2pPr marL="1624650" indent="0">
              <a:buNone/>
              <a:defRPr sz="7100" b="1"/>
            </a:lvl2pPr>
            <a:lvl3pPr marL="3249299" indent="0">
              <a:buNone/>
              <a:defRPr sz="6400" b="1"/>
            </a:lvl3pPr>
            <a:lvl4pPr marL="4873949" indent="0">
              <a:buNone/>
              <a:defRPr sz="5700" b="1"/>
            </a:lvl4pPr>
            <a:lvl5pPr marL="6498599" indent="0">
              <a:buNone/>
              <a:defRPr sz="5700" b="1"/>
            </a:lvl5pPr>
            <a:lvl6pPr marL="8123248" indent="0">
              <a:buNone/>
              <a:defRPr sz="5700" b="1"/>
            </a:lvl6pPr>
            <a:lvl7pPr marL="9747898" indent="0">
              <a:buNone/>
              <a:defRPr sz="5700" b="1"/>
            </a:lvl7pPr>
            <a:lvl8pPr marL="11372548" indent="0">
              <a:buNone/>
              <a:defRPr sz="5700" b="1"/>
            </a:lvl8pPr>
            <a:lvl9pPr marL="12997198" indent="0">
              <a:buNone/>
              <a:defRPr sz="5700" b="1"/>
            </a:lvl9pPr>
          </a:lstStyle>
          <a:p>
            <a:pPr lvl="0"/>
            <a:r>
              <a:rPr lang="en-US" smtClean="0"/>
              <a:t>Click to edit Master text styles</a:t>
            </a:r>
          </a:p>
        </p:txBody>
      </p:sp>
      <p:sp>
        <p:nvSpPr>
          <p:cNvPr id="6" name="Content Placeholder 5"/>
          <p:cNvSpPr>
            <a:spLocks noGrp="1"/>
          </p:cNvSpPr>
          <p:nvPr>
            <p:ph sz="quarter" idx="4"/>
          </p:nvPr>
        </p:nvSpPr>
        <p:spPr>
          <a:xfrm>
            <a:off x="10971456" y="11187517"/>
            <a:ext cx="9546589" cy="20325352"/>
          </a:xfrm>
        </p:spPr>
        <p:txBody>
          <a:bodyPr/>
          <a:lstStyle>
            <a:lvl1pPr>
              <a:defRPr sz="8500"/>
            </a:lvl1pPr>
            <a:lvl2pPr>
              <a:defRPr sz="7100"/>
            </a:lvl2pPr>
            <a:lvl3pPr>
              <a:defRPr sz="64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00" y="1404564"/>
            <a:ext cx="7105573" cy="5977564"/>
          </a:xfrm>
        </p:spPr>
        <p:txBody>
          <a:bodyPr anchor="b"/>
          <a:lstStyle>
            <a:lvl1pPr algn="l">
              <a:defRPr sz="7100" b="1"/>
            </a:lvl1pPr>
          </a:lstStyle>
          <a:p>
            <a:r>
              <a:rPr lang="en-US" smtClean="0"/>
              <a:t>Click to edit Master title style</a:t>
            </a:r>
            <a:endParaRPr lang="en-US"/>
          </a:p>
        </p:txBody>
      </p:sp>
      <p:sp>
        <p:nvSpPr>
          <p:cNvPr id="3" name="Content Placeholder 2"/>
          <p:cNvSpPr>
            <a:spLocks noGrp="1"/>
          </p:cNvSpPr>
          <p:nvPr>
            <p:ph idx="1"/>
          </p:nvPr>
        </p:nvSpPr>
        <p:spPr>
          <a:xfrm>
            <a:off x="8444194" y="1404572"/>
            <a:ext cx="12073847" cy="30108305"/>
          </a:xfrm>
        </p:spPr>
        <p:txBody>
          <a:bodyPr/>
          <a:lstStyle>
            <a:lvl1pPr>
              <a:defRPr sz="11400"/>
            </a:lvl1pPr>
            <a:lvl2pPr>
              <a:defRPr sz="10000"/>
            </a:lvl2pPr>
            <a:lvl3pPr>
              <a:defRPr sz="85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79900" y="7382136"/>
            <a:ext cx="7105573" cy="24130741"/>
          </a:xfrm>
        </p:spPr>
        <p:txBody>
          <a:bodyPr/>
          <a:lstStyle>
            <a:lvl1pPr marL="0" indent="0">
              <a:buNone/>
              <a:defRPr sz="5000"/>
            </a:lvl1pPr>
            <a:lvl2pPr marL="1624650" indent="0">
              <a:buNone/>
              <a:defRPr sz="4300"/>
            </a:lvl2pPr>
            <a:lvl3pPr marL="3249299" indent="0">
              <a:buNone/>
              <a:defRPr sz="3600"/>
            </a:lvl3pPr>
            <a:lvl4pPr marL="4873949" indent="0">
              <a:buNone/>
              <a:defRPr sz="3200"/>
            </a:lvl4pPr>
            <a:lvl5pPr marL="6498599" indent="0">
              <a:buNone/>
              <a:defRPr sz="3200"/>
            </a:lvl5pPr>
            <a:lvl6pPr marL="8123248" indent="0">
              <a:buNone/>
              <a:defRPr sz="3200"/>
            </a:lvl6pPr>
            <a:lvl7pPr marL="9747898" indent="0">
              <a:buNone/>
              <a:defRPr sz="3200"/>
            </a:lvl7pPr>
            <a:lvl8pPr marL="11372548" indent="0">
              <a:buNone/>
              <a:defRPr sz="3200"/>
            </a:lvl8pPr>
            <a:lvl9pPr marL="12997198"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7" y="24694197"/>
            <a:ext cx="12958763" cy="2915290"/>
          </a:xfrm>
        </p:spPr>
        <p:txBody>
          <a:bodyPr anchor="b"/>
          <a:lstStyle>
            <a:lvl1pPr algn="l">
              <a:defRPr sz="7100" b="1"/>
            </a:lvl1pPr>
          </a:lstStyle>
          <a:p>
            <a:r>
              <a:rPr lang="en-US" smtClean="0"/>
              <a:t>Click to edit Master title style</a:t>
            </a:r>
            <a:endParaRPr lang="en-US"/>
          </a:p>
        </p:txBody>
      </p:sp>
      <p:sp>
        <p:nvSpPr>
          <p:cNvPr id="3" name="Picture Placeholder 2"/>
          <p:cNvSpPr>
            <a:spLocks noGrp="1"/>
          </p:cNvSpPr>
          <p:nvPr>
            <p:ph type="pic" idx="1"/>
          </p:nvPr>
        </p:nvSpPr>
        <p:spPr>
          <a:xfrm>
            <a:off x="4233347" y="3152103"/>
            <a:ext cx="12958763" cy="21166455"/>
          </a:xfrm>
        </p:spPr>
        <p:txBody>
          <a:bodyPr/>
          <a:lstStyle>
            <a:lvl1pPr marL="0" indent="0">
              <a:buNone/>
              <a:defRPr sz="11400"/>
            </a:lvl1pPr>
            <a:lvl2pPr marL="1624650" indent="0">
              <a:buNone/>
              <a:defRPr sz="10000"/>
            </a:lvl2pPr>
            <a:lvl3pPr marL="3249299" indent="0">
              <a:buNone/>
              <a:defRPr sz="8500"/>
            </a:lvl3pPr>
            <a:lvl4pPr marL="4873949" indent="0">
              <a:buNone/>
              <a:defRPr sz="7100"/>
            </a:lvl4pPr>
            <a:lvl5pPr marL="6498599" indent="0">
              <a:buNone/>
              <a:defRPr sz="7100"/>
            </a:lvl5pPr>
            <a:lvl6pPr marL="8123248" indent="0">
              <a:buNone/>
              <a:defRPr sz="7100"/>
            </a:lvl6pPr>
            <a:lvl7pPr marL="9747898" indent="0">
              <a:buNone/>
              <a:defRPr sz="7100"/>
            </a:lvl7pPr>
            <a:lvl8pPr marL="11372548" indent="0">
              <a:buNone/>
              <a:defRPr sz="7100"/>
            </a:lvl8pPr>
            <a:lvl9pPr marL="12997198" indent="0">
              <a:buNone/>
              <a:defRPr sz="7100"/>
            </a:lvl9pPr>
          </a:lstStyle>
          <a:p>
            <a:endParaRPr lang="en-US"/>
          </a:p>
        </p:txBody>
      </p:sp>
      <p:sp>
        <p:nvSpPr>
          <p:cNvPr id="4" name="Text Placeholder 3"/>
          <p:cNvSpPr>
            <a:spLocks noGrp="1"/>
          </p:cNvSpPr>
          <p:nvPr>
            <p:ph type="body" sz="half" idx="2"/>
          </p:nvPr>
        </p:nvSpPr>
        <p:spPr>
          <a:xfrm>
            <a:off x="4233347" y="27609487"/>
            <a:ext cx="12958763" cy="4140195"/>
          </a:xfrm>
        </p:spPr>
        <p:txBody>
          <a:bodyPr/>
          <a:lstStyle>
            <a:lvl1pPr marL="0" indent="0">
              <a:buNone/>
              <a:defRPr sz="5000"/>
            </a:lvl1pPr>
            <a:lvl2pPr marL="1624650" indent="0">
              <a:buNone/>
              <a:defRPr sz="4300"/>
            </a:lvl2pPr>
            <a:lvl3pPr marL="3249299" indent="0">
              <a:buNone/>
              <a:defRPr sz="3600"/>
            </a:lvl3pPr>
            <a:lvl4pPr marL="4873949" indent="0">
              <a:buNone/>
              <a:defRPr sz="3200"/>
            </a:lvl4pPr>
            <a:lvl5pPr marL="6498599" indent="0">
              <a:buNone/>
              <a:defRPr sz="3200"/>
            </a:lvl5pPr>
            <a:lvl6pPr marL="8123248" indent="0">
              <a:buNone/>
              <a:defRPr sz="3200"/>
            </a:lvl6pPr>
            <a:lvl7pPr marL="9747898" indent="0">
              <a:buNone/>
              <a:defRPr sz="3200"/>
            </a:lvl7pPr>
            <a:lvl8pPr marL="11372548" indent="0">
              <a:buNone/>
              <a:defRPr sz="3200"/>
            </a:lvl8pPr>
            <a:lvl9pPr marL="12997198"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22000">
              <a:srgbClr val="D4DEFF"/>
            </a:gs>
            <a:gs pos="100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897" y="1412733"/>
            <a:ext cx="19438144" cy="5879571"/>
          </a:xfrm>
          <a:prstGeom prst="rect">
            <a:avLst/>
          </a:prstGeom>
        </p:spPr>
        <p:txBody>
          <a:bodyPr vert="horz" lIns="324929" tIns="162466" rIns="324929" bIns="16246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79897" y="8231407"/>
            <a:ext cx="19438144" cy="23281470"/>
          </a:xfrm>
          <a:prstGeom prst="rect">
            <a:avLst/>
          </a:prstGeom>
        </p:spPr>
        <p:txBody>
          <a:bodyPr vert="horz" lIns="324929" tIns="162466" rIns="324929" bIns="1624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79897" y="32696949"/>
            <a:ext cx="5039519" cy="1878196"/>
          </a:xfrm>
          <a:prstGeom prst="rect">
            <a:avLst/>
          </a:prstGeom>
        </p:spPr>
        <p:txBody>
          <a:bodyPr vert="horz" lIns="324929" tIns="162466" rIns="324929" bIns="162466" rtlCol="0" anchor="ctr"/>
          <a:lstStyle>
            <a:lvl1pPr algn="l">
              <a:defRPr sz="4300">
                <a:solidFill>
                  <a:schemeClr val="tx1">
                    <a:tint val="75000"/>
                  </a:schemeClr>
                </a:solidFill>
              </a:defRPr>
            </a:lvl1pPr>
          </a:lstStyle>
          <a:p>
            <a:fld id="{1D8BD707-D9CF-40AE-B4C6-C98DA3205C09}" type="datetimeFigureOut">
              <a:rPr lang="en-US" smtClean="0"/>
              <a:pPr/>
              <a:t>5/26/2021</a:t>
            </a:fld>
            <a:endParaRPr lang="en-US"/>
          </a:p>
        </p:txBody>
      </p:sp>
      <p:sp>
        <p:nvSpPr>
          <p:cNvPr id="5" name="Footer Placeholder 4"/>
          <p:cNvSpPr>
            <a:spLocks noGrp="1"/>
          </p:cNvSpPr>
          <p:nvPr>
            <p:ph type="ftr" sz="quarter" idx="3"/>
          </p:nvPr>
        </p:nvSpPr>
        <p:spPr>
          <a:xfrm>
            <a:off x="7379296" y="32696949"/>
            <a:ext cx="6839347" cy="1878196"/>
          </a:xfrm>
          <a:prstGeom prst="rect">
            <a:avLst/>
          </a:prstGeom>
        </p:spPr>
        <p:txBody>
          <a:bodyPr vert="horz" lIns="324929" tIns="162466" rIns="324929" bIns="162466" rtlCol="0" anchor="ctr"/>
          <a:lstStyle>
            <a:lvl1pPr algn="ctr">
              <a:defRPr sz="4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78522" y="32696949"/>
            <a:ext cx="5039519" cy="1878196"/>
          </a:xfrm>
          <a:prstGeom prst="rect">
            <a:avLst/>
          </a:prstGeom>
        </p:spPr>
        <p:txBody>
          <a:bodyPr vert="horz" lIns="324929" tIns="162466" rIns="324929" bIns="162466" rtlCol="0" anchor="ctr"/>
          <a:lstStyle>
            <a:lvl1pPr algn="r">
              <a:defRPr sz="4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249299" rtl="0" eaLnBrk="1" latinLnBrk="0" hangingPunct="1">
        <a:spcBef>
          <a:spcPct val="0"/>
        </a:spcBef>
        <a:buNone/>
        <a:defRPr sz="15600" kern="1200">
          <a:solidFill>
            <a:schemeClr val="tx1"/>
          </a:solidFill>
          <a:latin typeface="+mj-lt"/>
          <a:ea typeface="+mj-ea"/>
          <a:cs typeface="+mj-cs"/>
        </a:defRPr>
      </a:lvl1pPr>
    </p:titleStyle>
    <p:bodyStyle>
      <a:lvl1pPr marL="1218486" indent="-1218486" algn="l" defTabSz="3249299" rtl="0" eaLnBrk="1" latinLnBrk="0" hangingPunct="1">
        <a:spcBef>
          <a:spcPct val="20000"/>
        </a:spcBef>
        <a:buFont typeface="Arial" pitchFamily="34" charset="0"/>
        <a:buChar char="•"/>
        <a:defRPr sz="11400" kern="1200">
          <a:solidFill>
            <a:schemeClr val="tx1"/>
          </a:solidFill>
          <a:latin typeface="+mn-lt"/>
          <a:ea typeface="+mn-ea"/>
          <a:cs typeface="+mn-cs"/>
        </a:defRPr>
      </a:lvl1pPr>
      <a:lvl2pPr marL="2640056" indent="-1015407" algn="l" defTabSz="3249299" rtl="0" eaLnBrk="1" latinLnBrk="0" hangingPunct="1">
        <a:spcBef>
          <a:spcPct val="20000"/>
        </a:spcBef>
        <a:buFont typeface="Arial" pitchFamily="34" charset="0"/>
        <a:buChar char="–"/>
        <a:defRPr sz="10000" kern="1200">
          <a:solidFill>
            <a:schemeClr val="tx1"/>
          </a:solidFill>
          <a:latin typeface="+mn-lt"/>
          <a:ea typeface="+mn-ea"/>
          <a:cs typeface="+mn-cs"/>
        </a:defRPr>
      </a:lvl2pPr>
      <a:lvl3pPr marL="4061622" indent="-812323" algn="l" defTabSz="3249299"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86272" indent="-812323" algn="l" defTabSz="3249299"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310922" indent="-812323" algn="l" defTabSz="3249299"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935572" indent="-812323" algn="l" defTabSz="3249299"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560221" indent="-812323" algn="l" defTabSz="3249299"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84871" indent="-812323" algn="l" defTabSz="3249299"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809521" indent="-812323" algn="l" defTabSz="3249299"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49299" rtl="0" eaLnBrk="1" latinLnBrk="0" hangingPunct="1">
        <a:defRPr sz="6400" kern="1200">
          <a:solidFill>
            <a:schemeClr val="tx1"/>
          </a:solidFill>
          <a:latin typeface="+mn-lt"/>
          <a:ea typeface="+mn-ea"/>
          <a:cs typeface="+mn-cs"/>
        </a:defRPr>
      </a:lvl1pPr>
      <a:lvl2pPr marL="1624650" algn="l" defTabSz="3249299" rtl="0" eaLnBrk="1" latinLnBrk="0" hangingPunct="1">
        <a:defRPr sz="6400" kern="1200">
          <a:solidFill>
            <a:schemeClr val="tx1"/>
          </a:solidFill>
          <a:latin typeface="+mn-lt"/>
          <a:ea typeface="+mn-ea"/>
          <a:cs typeface="+mn-cs"/>
        </a:defRPr>
      </a:lvl2pPr>
      <a:lvl3pPr marL="3249299" algn="l" defTabSz="3249299" rtl="0" eaLnBrk="1" latinLnBrk="0" hangingPunct="1">
        <a:defRPr sz="6400" kern="1200">
          <a:solidFill>
            <a:schemeClr val="tx1"/>
          </a:solidFill>
          <a:latin typeface="+mn-lt"/>
          <a:ea typeface="+mn-ea"/>
          <a:cs typeface="+mn-cs"/>
        </a:defRPr>
      </a:lvl3pPr>
      <a:lvl4pPr marL="4873949" algn="l" defTabSz="3249299" rtl="0" eaLnBrk="1" latinLnBrk="0" hangingPunct="1">
        <a:defRPr sz="6400" kern="1200">
          <a:solidFill>
            <a:schemeClr val="tx1"/>
          </a:solidFill>
          <a:latin typeface="+mn-lt"/>
          <a:ea typeface="+mn-ea"/>
          <a:cs typeface="+mn-cs"/>
        </a:defRPr>
      </a:lvl4pPr>
      <a:lvl5pPr marL="6498599" algn="l" defTabSz="3249299" rtl="0" eaLnBrk="1" latinLnBrk="0" hangingPunct="1">
        <a:defRPr sz="6400" kern="1200">
          <a:solidFill>
            <a:schemeClr val="tx1"/>
          </a:solidFill>
          <a:latin typeface="+mn-lt"/>
          <a:ea typeface="+mn-ea"/>
          <a:cs typeface="+mn-cs"/>
        </a:defRPr>
      </a:lvl5pPr>
      <a:lvl6pPr marL="8123248" algn="l" defTabSz="3249299" rtl="0" eaLnBrk="1" latinLnBrk="0" hangingPunct="1">
        <a:defRPr sz="6400" kern="1200">
          <a:solidFill>
            <a:schemeClr val="tx1"/>
          </a:solidFill>
          <a:latin typeface="+mn-lt"/>
          <a:ea typeface="+mn-ea"/>
          <a:cs typeface="+mn-cs"/>
        </a:defRPr>
      </a:lvl6pPr>
      <a:lvl7pPr marL="9747898" algn="l" defTabSz="3249299" rtl="0" eaLnBrk="1" latinLnBrk="0" hangingPunct="1">
        <a:defRPr sz="6400" kern="1200">
          <a:solidFill>
            <a:schemeClr val="tx1"/>
          </a:solidFill>
          <a:latin typeface="+mn-lt"/>
          <a:ea typeface="+mn-ea"/>
          <a:cs typeface="+mn-cs"/>
        </a:defRPr>
      </a:lvl7pPr>
      <a:lvl8pPr marL="11372548" algn="l" defTabSz="3249299" rtl="0" eaLnBrk="1" latinLnBrk="0" hangingPunct="1">
        <a:defRPr sz="6400" kern="1200">
          <a:solidFill>
            <a:schemeClr val="tx1"/>
          </a:solidFill>
          <a:latin typeface="+mn-lt"/>
          <a:ea typeface="+mn-ea"/>
          <a:cs typeface="+mn-cs"/>
        </a:defRPr>
      </a:lvl8pPr>
      <a:lvl9pPr marL="12997198" algn="l" defTabSz="3249299"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4075112"/>
            <a:ext cx="21597938" cy="193899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US" sz="6000" b="1" dirty="0" err="1" smtClean="0">
                <a:solidFill>
                  <a:schemeClr val="tx2"/>
                </a:solidFill>
                <a:effectLst>
                  <a:outerShdw blurRad="38100" dist="38100" dir="2700000" algn="tl">
                    <a:srgbClr val="000000">
                      <a:alpha val="43137"/>
                    </a:srgbClr>
                  </a:outerShdw>
                </a:effectLst>
                <a:latin typeface="Helvetica"/>
              </a:rPr>
              <a:t>Centrul</a:t>
            </a:r>
            <a:r>
              <a:rPr lang="en-US" sz="6000" b="1" dirty="0" smtClean="0">
                <a:solidFill>
                  <a:schemeClr val="tx2"/>
                </a:solidFill>
                <a:effectLst>
                  <a:outerShdw blurRad="38100" dist="38100" dir="2700000" algn="tl">
                    <a:srgbClr val="000000">
                      <a:alpha val="43137"/>
                    </a:srgbClr>
                  </a:outerShdw>
                </a:effectLst>
                <a:latin typeface="Helvetica"/>
              </a:rPr>
              <a:t> de </a:t>
            </a:r>
            <a:r>
              <a:rPr lang="en-US" sz="6000" b="1" dirty="0" err="1" smtClean="0">
                <a:solidFill>
                  <a:schemeClr val="tx2"/>
                </a:solidFill>
                <a:effectLst>
                  <a:outerShdw blurRad="38100" dist="38100" dir="2700000" algn="tl">
                    <a:srgbClr val="000000">
                      <a:alpha val="43137"/>
                    </a:srgbClr>
                  </a:outerShdw>
                </a:effectLst>
                <a:latin typeface="Helvetica"/>
              </a:rPr>
              <a:t>Cercetare</a:t>
            </a:r>
            <a:r>
              <a:rPr lang="en-US" sz="6000" b="1" dirty="0" smtClean="0">
                <a:solidFill>
                  <a:schemeClr val="tx2"/>
                </a:solidFill>
                <a:effectLst>
                  <a:outerShdw blurRad="38100" dist="38100" dir="2700000" algn="tl">
                    <a:srgbClr val="000000">
                      <a:alpha val="43137"/>
                    </a:srgbClr>
                  </a:outerShdw>
                </a:effectLst>
                <a:latin typeface="Helvetica"/>
              </a:rPr>
              <a:t> </a:t>
            </a:r>
            <a:r>
              <a:rPr lang="ro-RO" sz="6000" b="1" dirty="0" smtClean="0">
                <a:solidFill>
                  <a:schemeClr val="tx2"/>
                </a:solidFill>
                <a:effectLst>
                  <a:outerShdw blurRad="38100" dist="38100" dir="2700000" algn="tl">
                    <a:srgbClr val="000000">
                      <a:alpha val="43137"/>
                    </a:srgbClr>
                  </a:outerShdw>
                </a:effectLst>
                <a:latin typeface="Helvetica"/>
              </a:rPr>
              <a:t>Științifică </a:t>
            </a:r>
          </a:p>
          <a:p>
            <a:pPr algn="ctr"/>
            <a:r>
              <a:rPr lang="ro-RO" sz="6000" b="1" dirty="0" smtClean="0">
                <a:solidFill>
                  <a:schemeClr val="tx2"/>
                </a:solidFill>
                <a:effectLst>
                  <a:outerShdw blurRad="38100" dist="38100" dir="2700000" algn="tl">
                    <a:srgbClr val="000000">
                      <a:alpha val="43137"/>
                    </a:srgbClr>
                  </a:outerShdw>
                </a:effectLst>
                <a:latin typeface="Helvetica"/>
              </a:rPr>
              <a:t>pentru Apărare CBRN și Ecologie</a:t>
            </a:r>
            <a:endParaRPr lang="en-US" sz="6000" b="1" dirty="0">
              <a:solidFill>
                <a:schemeClr val="tx2"/>
              </a:solidFill>
              <a:effectLst>
                <a:outerShdw blurRad="38100" dist="38100" dir="2700000" algn="tl">
                  <a:srgbClr val="000000">
                    <a:alpha val="43137"/>
                  </a:srgbClr>
                </a:outerShdw>
              </a:effectLst>
              <a:latin typeface="Helvetica"/>
            </a:endParaRPr>
          </a:p>
        </p:txBody>
      </p:sp>
      <p:sp>
        <p:nvSpPr>
          <p:cNvPr id="10" name="TextBox 9"/>
          <p:cNvSpPr txBox="1"/>
          <p:nvPr/>
        </p:nvSpPr>
        <p:spPr>
          <a:xfrm>
            <a:off x="816769" y="7580312"/>
            <a:ext cx="19964400" cy="2554545"/>
          </a:xfrm>
          <a:prstGeom prst="rect">
            <a:avLst/>
          </a:prstGeom>
          <a:noFill/>
        </p:spPr>
        <p:txBody>
          <a:bodyPr wrap="square" rtlCol="0">
            <a:spAutoFit/>
          </a:bodyPr>
          <a:lstStyle/>
          <a:p>
            <a:endParaRPr lang="en-US" sz="4000" dirty="0" smtClean="0"/>
          </a:p>
          <a:p>
            <a:pPr algn="ctr"/>
            <a:r>
              <a:rPr lang="vi-VN" sz="4000" dirty="0" smtClean="0"/>
              <a:t> </a:t>
            </a:r>
            <a:r>
              <a:rPr lang="vi-VN" sz="4000" b="1" dirty="0" smtClean="0">
                <a:solidFill>
                  <a:schemeClr val="tx2"/>
                </a:solidFill>
                <a:effectLst>
                  <a:outerShdw blurRad="38100" dist="38100" dir="2700000" algn="tl">
                    <a:srgbClr val="000000">
                      <a:alpha val="43137"/>
                    </a:srgbClr>
                  </a:outerShdw>
                </a:effectLst>
                <a:latin typeface="Helvetica"/>
              </a:rPr>
              <a:t>Echipament ergonomic de protecție balistică pentru personalul feminin din structurile sistemului național de apărare (FEMBALPROT)</a:t>
            </a:r>
            <a:endParaRPr lang="en-US" sz="4000" b="1" dirty="0" smtClean="0">
              <a:solidFill>
                <a:schemeClr val="tx2"/>
              </a:solidFill>
              <a:effectLst>
                <a:outerShdw blurRad="38100" dist="38100" dir="2700000" algn="tl">
                  <a:srgbClr val="000000">
                    <a:alpha val="43137"/>
                  </a:srgbClr>
                </a:outerShdw>
              </a:effectLst>
              <a:latin typeface="Helvetica"/>
            </a:endParaRPr>
          </a:p>
          <a:p>
            <a:pPr algn="ctr"/>
            <a:r>
              <a:rPr lang="vi-VN" sz="4000" b="1" dirty="0" smtClean="0">
                <a:solidFill>
                  <a:schemeClr val="tx2"/>
                </a:solidFill>
                <a:effectLst>
                  <a:outerShdw blurRad="38100" dist="38100" dir="2700000" algn="tl">
                    <a:srgbClr val="000000">
                      <a:alpha val="43137"/>
                    </a:srgbClr>
                  </a:outerShdw>
                </a:effectLst>
                <a:latin typeface="Helvetica"/>
              </a:rPr>
              <a:t>Contract de cercetare științifică</a:t>
            </a:r>
            <a:r>
              <a:rPr lang="en-US" sz="4000" b="1" dirty="0" smtClean="0">
                <a:solidFill>
                  <a:schemeClr val="tx2"/>
                </a:solidFill>
                <a:effectLst>
                  <a:outerShdw blurRad="38100" dist="38100" dir="2700000" algn="tl">
                    <a:srgbClr val="000000">
                      <a:alpha val="43137"/>
                    </a:srgbClr>
                  </a:outerShdw>
                </a:effectLst>
                <a:latin typeface="Helvetica"/>
              </a:rPr>
              <a:t> </a:t>
            </a:r>
            <a:r>
              <a:rPr lang="vi-VN" sz="4000" b="1" dirty="0" smtClean="0">
                <a:solidFill>
                  <a:schemeClr val="tx2"/>
                </a:solidFill>
                <a:effectLst>
                  <a:outerShdw blurRad="38100" dist="38100" dir="2700000" algn="tl">
                    <a:srgbClr val="000000">
                      <a:alpha val="43137"/>
                    </a:srgbClr>
                  </a:outerShdw>
                </a:effectLst>
                <a:latin typeface="Helvetica"/>
              </a:rPr>
              <a:t>PCCA-2013 nr. 303/2014</a:t>
            </a:r>
            <a:endParaRPr lang="en-US" sz="4000" b="1" dirty="0">
              <a:solidFill>
                <a:schemeClr val="tx2"/>
              </a:solidFill>
              <a:effectLst>
                <a:outerShdw blurRad="38100" dist="38100" dir="2700000" algn="tl">
                  <a:srgbClr val="000000">
                    <a:alpha val="43137"/>
                  </a:srgbClr>
                </a:outerShdw>
              </a:effectLst>
              <a:latin typeface="Helvetica"/>
            </a:endParaRPr>
          </a:p>
        </p:txBody>
      </p:sp>
      <p:sp>
        <p:nvSpPr>
          <p:cNvPr id="17" name="TextBox 16"/>
          <p:cNvSpPr txBox="1"/>
          <p:nvPr/>
        </p:nvSpPr>
        <p:spPr>
          <a:xfrm>
            <a:off x="816768" y="11411552"/>
            <a:ext cx="19583401" cy="3323987"/>
          </a:xfrm>
          <a:prstGeom prst="rect">
            <a:avLst/>
          </a:prstGeom>
          <a:noFill/>
        </p:spPr>
        <p:txBody>
          <a:bodyPr wrap="square" rtlCol="0">
            <a:spAutoFit/>
          </a:bodyPr>
          <a:lstStyle/>
          <a:p>
            <a:pPr lvl="0" algn="just">
              <a:lnSpc>
                <a:spcPct val="150000"/>
              </a:lnSpc>
            </a:pPr>
            <a:r>
              <a:rPr lang="ro-RO" sz="2800" b="1" i="1" dirty="0" smtClean="0">
                <a:solidFill>
                  <a:schemeClr val="tx2"/>
                </a:solidFill>
                <a:latin typeface="Helvetica"/>
              </a:rPr>
              <a:t>DESTINAŢIE</a:t>
            </a:r>
            <a:endParaRPr lang="ro-RO" sz="2400" b="1" dirty="0" smtClean="0">
              <a:solidFill>
                <a:schemeClr val="tx2"/>
              </a:solidFill>
              <a:latin typeface="Helvetica"/>
            </a:endParaRPr>
          </a:p>
          <a:p>
            <a:endParaRPr lang="en-US" sz="2400" dirty="0" smtClean="0"/>
          </a:p>
          <a:p>
            <a:pPr algn="just">
              <a:lnSpc>
                <a:spcPct val="150000"/>
              </a:lnSpc>
              <a:buFont typeface="Arial" pitchFamily="34" charset="0"/>
              <a:buChar char="•"/>
            </a:pPr>
            <a:r>
              <a:rPr lang="ro-RO" sz="2400" b="1" dirty="0" smtClean="0">
                <a:solidFill>
                  <a:schemeClr val="tx2"/>
                </a:solidFill>
                <a:latin typeface="Helvetica"/>
              </a:rPr>
              <a:t> </a:t>
            </a:r>
            <a:r>
              <a:rPr lang="vi-VN" sz="2400" b="1" dirty="0" smtClean="0">
                <a:solidFill>
                  <a:schemeClr val="tx2"/>
                </a:solidFill>
                <a:latin typeface="Helvetica"/>
              </a:rPr>
              <a:t>Vesta antiglonț protejează purtătorul față de efectele impactului balistic, conform destinației, permițându-i acestuia să execute activitățile </a:t>
            </a:r>
            <a:r>
              <a:rPr lang="vi-VN" sz="2400" b="1" dirty="0" smtClean="0">
                <a:solidFill>
                  <a:schemeClr val="tx2"/>
                </a:solidFill>
                <a:latin typeface="Helvetica"/>
              </a:rPr>
              <a:t>specifice. </a:t>
            </a:r>
            <a:r>
              <a:rPr lang="vi-VN" sz="2400" b="1" dirty="0" smtClean="0">
                <a:solidFill>
                  <a:schemeClr val="tx2"/>
                </a:solidFill>
                <a:latin typeface="Helvetica"/>
              </a:rPr>
              <a:t>Vesta antiglonț trebuie să permită îndeplinirea misiunilor specifice purtătorului, în deplină siguranță: să fie comodă, să se îmbrace simplu și rapid, să permită purtarea obiectelor din dotare, să nu incomodeze și să nu limiteze în nici un fel mișcările purtătorului, atât în poziție verticală, cât și culcat sau șezând. </a:t>
            </a:r>
            <a:endParaRPr lang="en-US" sz="2400" b="1" dirty="0">
              <a:solidFill>
                <a:schemeClr val="tx2"/>
              </a:solidFill>
              <a:latin typeface="Helvetica"/>
            </a:endParaRPr>
          </a:p>
        </p:txBody>
      </p:sp>
      <p:sp>
        <p:nvSpPr>
          <p:cNvPr id="15" name="TextBox 14"/>
          <p:cNvSpPr txBox="1"/>
          <p:nvPr/>
        </p:nvSpPr>
        <p:spPr>
          <a:xfrm>
            <a:off x="816767" y="32421512"/>
            <a:ext cx="11567342" cy="2031325"/>
          </a:xfrm>
          <a:prstGeom prst="rect">
            <a:avLst/>
          </a:prstGeom>
          <a:noFill/>
        </p:spPr>
        <p:txBody>
          <a:bodyPr wrap="square" rtlCol="0">
            <a:spAutoFit/>
          </a:bodyPr>
          <a:lstStyle/>
          <a:p>
            <a:pPr lvl="0"/>
            <a:r>
              <a:rPr lang="ro-RO" dirty="0" smtClean="0">
                <a:solidFill>
                  <a:srgbClr val="FF0000"/>
                </a:solidFill>
                <a:latin typeface="Helvetica"/>
              </a:rPr>
              <a:t> </a:t>
            </a:r>
            <a:endParaRPr lang="en-US" dirty="0" smtClean="0">
              <a:solidFill>
                <a:srgbClr val="FF0000"/>
              </a:solidFill>
              <a:latin typeface="Helvetica"/>
            </a:endParaRPr>
          </a:p>
          <a:p>
            <a:endParaRPr lang="en-US" dirty="0" smtClean="0"/>
          </a:p>
          <a:p>
            <a:r>
              <a:rPr lang="vi-VN" b="1" dirty="0" smtClean="0">
                <a:latin typeface="Helvetica"/>
              </a:rPr>
              <a:t>Consorțiul proiectului: Coordonator -Centrul de Cercetare Ştiinţifică pentru Apărare CBRN şi Ecologie</a:t>
            </a:r>
          </a:p>
          <a:p>
            <a:r>
              <a:rPr lang="en-US" b="1" dirty="0" err="1" smtClean="0">
                <a:latin typeface="Helvetica"/>
              </a:rPr>
              <a:t>Partener</a:t>
            </a:r>
            <a:r>
              <a:rPr lang="en-US" b="1" dirty="0" smtClean="0">
                <a:latin typeface="Helvetica"/>
              </a:rPr>
              <a:t> 1 -S.C. STIMPEX S.A.</a:t>
            </a:r>
          </a:p>
          <a:p>
            <a:r>
              <a:rPr lang="vi-VN" b="1" dirty="0" smtClean="0">
                <a:latin typeface="Helvetica"/>
              </a:rPr>
              <a:t>Partener 2 -Institutul Național de Cercetare-Dezvoltare pentru Textile și Pielărie</a:t>
            </a:r>
          </a:p>
          <a:p>
            <a:r>
              <a:rPr lang="en-US" b="1" dirty="0" err="1" smtClean="0">
                <a:latin typeface="Helvetica"/>
              </a:rPr>
              <a:t>Bugetul</a:t>
            </a:r>
            <a:r>
              <a:rPr lang="en-US" b="1" dirty="0" smtClean="0">
                <a:latin typeface="Helvetica"/>
              </a:rPr>
              <a:t> proiectului:1.250.000 lei</a:t>
            </a:r>
          </a:p>
          <a:p>
            <a:r>
              <a:rPr lang="en-US" b="1" dirty="0" err="1" smtClean="0">
                <a:latin typeface="Helvetica"/>
              </a:rPr>
              <a:t>Perioada</a:t>
            </a:r>
            <a:r>
              <a:rPr lang="en-US" b="1" dirty="0" smtClean="0">
                <a:latin typeface="Helvetica"/>
              </a:rPr>
              <a:t> de cercetare:2014-2017</a:t>
            </a:r>
            <a:endParaRPr lang="en-US" b="1" dirty="0">
              <a:latin typeface="Helvetica"/>
            </a:endParaRPr>
          </a:p>
        </p:txBody>
      </p:sp>
      <p:sp>
        <p:nvSpPr>
          <p:cNvPr id="14" name="TextBox 13"/>
          <p:cNvSpPr txBox="1"/>
          <p:nvPr/>
        </p:nvSpPr>
        <p:spPr>
          <a:xfrm>
            <a:off x="816768" y="19304933"/>
            <a:ext cx="19964401" cy="6001643"/>
          </a:xfrm>
          <a:prstGeom prst="rect">
            <a:avLst/>
          </a:prstGeom>
          <a:noFill/>
        </p:spPr>
        <p:txBody>
          <a:bodyPr wrap="square" rtlCol="0">
            <a:spAutoFit/>
          </a:bodyPr>
          <a:lstStyle/>
          <a:p>
            <a:pPr lvl="0" algn="just">
              <a:lnSpc>
                <a:spcPct val="150000"/>
              </a:lnSpc>
            </a:pPr>
            <a:r>
              <a:rPr lang="en-US" sz="2400" b="1" i="1" dirty="0" smtClean="0">
                <a:solidFill>
                  <a:schemeClr val="tx2"/>
                </a:solidFill>
                <a:latin typeface="Helvetica"/>
              </a:rPr>
              <a:t>STUDIU ANTROPOMETRIC</a:t>
            </a:r>
          </a:p>
          <a:p>
            <a:endParaRPr lang="en-US" sz="2400" dirty="0" smtClean="0"/>
          </a:p>
          <a:p>
            <a:pPr algn="just">
              <a:lnSpc>
                <a:spcPct val="150000"/>
              </a:lnSpc>
              <a:buFont typeface="Arial" pitchFamily="34" charset="0"/>
              <a:buChar char="•"/>
            </a:pPr>
            <a:r>
              <a:rPr lang="ro-RO" sz="2400" b="1" dirty="0" smtClean="0">
                <a:solidFill>
                  <a:schemeClr val="tx2"/>
                </a:solidFill>
                <a:latin typeface="Helvetica"/>
              </a:rPr>
              <a:t> </a:t>
            </a:r>
            <a:r>
              <a:rPr lang="vi-VN" sz="2400" b="1" dirty="0" smtClean="0">
                <a:solidFill>
                  <a:schemeClr val="tx2"/>
                </a:solidFill>
                <a:latin typeface="Helvetica"/>
              </a:rPr>
              <a:t>Pentru a proiecta modelul funcțional al produsului,au fost studiate datele antropometrice necesare pentru a reflecta dimensiunea și forma corpurilormilitarilorde sex feminin, cu un accent deosebit pe bust, lungimea trunchiului și pe umeri.</a:t>
            </a:r>
            <a:r>
              <a:rPr lang="en-US" sz="2400" b="1" dirty="0" smtClean="0">
                <a:solidFill>
                  <a:schemeClr val="tx2"/>
                </a:solidFill>
                <a:latin typeface="Helvetica"/>
              </a:rPr>
              <a:t> </a:t>
            </a:r>
            <a:r>
              <a:rPr lang="vi-VN" sz="2400" b="1" dirty="0" smtClean="0">
                <a:solidFill>
                  <a:schemeClr val="tx2"/>
                </a:solidFill>
                <a:latin typeface="Helvetica"/>
              </a:rPr>
              <a:t>Pentru realizarea confortului anatomic, vestele de protecție balistică destinate personalului feminin trebuie să fie predeformate în zona sânilor.</a:t>
            </a:r>
          </a:p>
          <a:p>
            <a:pPr algn="just">
              <a:lnSpc>
                <a:spcPct val="150000"/>
              </a:lnSpc>
              <a:buFont typeface="Arial" pitchFamily="34" charset="0"/>
              <a:buChar char="•"/>
            </a:pPr>
            <a:r>
              <a:rPr lang="ro-RO" sz="2400" b="1" dirty="0" smtClean="0">
                <a:solidFill>
                  <a:schemeClr val="tx2"/>
                </a:solidFill>
                <a:latin typeface="Helvetica"/>
              </a:rPr>
              <a:t> </a:t>
            </a:r>
            <a:r>
              <a:rPr lang="vi-VN" sz="2400" b="1" dirty="0" smtClean="0">
                <a:solidFill>
                  <a:schemeClr val="tx2"/>
                </a:solidFill>
                <a:latin typeface="Helvetica"/>
              </a:rPr>
              <a:t>Tehnologic,</a:t>
            </a:r>
            <a:r>
              <a:rPr lang="en-US" sz="2400" b="1" dirty="0" smtClean="0">
                <a:solidFill>
                  <a:schemeClr val="tx2"/>
                </a:solidFill>
                <a:latin typeface="Helvetica"/>
              </a:rPr>
              <a:t> </a:t>
            </a:r>
            <a:r>
              <a:rPr lang="vi-VN" sz="2400" b="1" dirty="0" smtClean="0">
                <a:solidFill>
                  <a:schemeClr val="tx2"/>
                </a:solidFill>
                <a:latin typeface="Helvetica"/>
              </a:rPr>
              <a:t>această situație este posibilă prin utilizarea unei matrițe de deformare la cald, care în prezența unui agent chimic compatibil cu țesătura aramidică</a:t>
            </a:r>
            <a:r>
              <a:rPr lang="en-US" sz="2400" b="1" dirty="0" smtClean="0">
                <a:solidFill>
                  <a:schemeClr val="tx2"/>
                </a:solidFill>
                <a:latin typeface="Helvetica"/>
              </a:rPr>
              <a:t> </a:t>
            </a:r>
            <a:r>
              <a:rPr lang="vi-VN" sz="2400" b="1" dirty="0" smtClean="0">
                <a:solidFill>
                  <a:schemeClr val="tx2"/>
                </a:solidFill>
                <a:latin typeface="Helvetica"/>
              </a:rPr>
              <a:t>(de exemplu,</a:t>
            </a:r>
            <a:r>
              <a:rPr lang="en-US" sz="2400" b="1" dirty="0" smtClean="0">
                <a:solidFill>
                  <a:schemeClr val="tx2"/>
                </a:solidFill>
                <a:latin typeface="Helvetica"/>
              </a:rPr>
              <a:t> </a:t>
            </a:r>
            <a:r>
              <a:rPr lang="vi-VN" sz="2400" b="1" dirty="0" smtClean="0">
                <a:solidFill>
                  <a:schemeClr val="tx2"/>
                </a:solidFill>
                <a:latin typeface="Helvetica"/>
              </a:rPr>
              <a:t>un poliglicol cu grad ridicat de polimerizare), să realizeze o matrice permanent deformată, identică pentru</a:t>
            </a:r>
            <a:r>
              <a:rPr lang="en-US" sz="2400" b="1" dirty="0" smtClean="0">
                <a:solidFill>
                  <a:schemeClr val="tx2"/>
                </a:solidFill>
                <a:latin typeface="Helvetica"/>
              </a:rPr>
              <a:t> </a:t>
            </a:r>
            <a:r>
              <a:rPr lang="vi-VN" sz="2400" b="1" dirty="0" smtClean="0">
                <a:solidFill>
                  <a:schemeClr val="tx2"/>
                </a:solidFill>
                <a:latin typeface="Helvetica"/>
              </a:rPr>
              <a:t>toate straturile pachetului balistic, astfel încât să nu fie afectat gradul de protecție balistică concomitent cu realizarea unei presiuni scăzute asupra sânilor purtătoarei.</a:t>
            </a:r>
            <a:endParaRPr lang="en-US" sz="2400" b="1" dirty="0" smtClean="0">
              <a:solidFill>
                <a:schemeClr val="tx2"/>
              </a:solidFill>
              <a:latin typeface="Helvetica"/>
            </a:endParaRPr>
          </a:p>
          <a:p>
            <a:pPr lvl="1" algn="just">
              <a:lnSpc>
                <a:spcPct val="150000"/>
              </a:lnSpc>
              <a:buFontTx/>
              <a:buChar char="-"/>
            </a:pPr>
            <a:endParaRPr lang="en-US" sz="2400" b="1" dirty="0" smtClean="0">
              <a:solidFill>
                <a:schemeClr val="tx2"/>
              </a:solidFill>
              <a:latin typeface="Helvetica"/>
            </a:endParaRPr>
          </a:p>
          <a:p>
            <a:pPr algn="just">
              <a:lnSpc>
                <a:spcPct val="150000"/>
              </a:lnSpc>
            </a:pPr>
            <a:endParaRPr lang="en-US" sz="2400" b="1" dirty="0">
              <a:solidFill>
                <a:schemeClr val="tx2"/>
              </a:solidFill>
              <a:latin typeface="Helvetica"/>
            </a:endParaRPr>
          </a:p>
        </p:txBody>
      </p:sp>
      <p:pic>
        <p:nvPicPr>
          <p:cNvPr id="12" name="Picture 5" descr="D:\Untitled.jpg"/>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9317736" y="0"/>
            <a:ext cx="3066373" cy="3642518"/>
          </a:xfrm>
          <a:prstGeom prst="rect">
            <a:avLst/>
          </a:prstGeom>
          <a:noFill/>
        </p:spPr>
      </p:pic>
      <p:pic>
        <p:nvPicPr>
          <p:cNvPr id="15362" name="Picture 2"/>
          <p:cNvPicPr>
            <a:picLocks noChangeAspect="1" noChangeArrowheads="1"/>
          </p:cNvPicPr>
          <p:nvPr/>
        </p:nvPicPr>
        <p:blipFill>
          <a:blip r:embed="rId3"/>
          <a:srcRect/>
          <a:stretch>
            <a:fillRect/>
          </a:stretch>
        </p:blipFill>
        <p:spPr bwMode="auto">
          <a:xfrm>
            <a:off x="18475246" y="23734712"/>
            <a:ext cx="3045569" cy="4210052"/>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15429678" y="23734712"/>
            <a:ext cx="3045568" cy="4210051"/>
          </a:xfrm>
          <a:prstGeom prst="rect">
            <a:avLst/>
          </a:prstGeom>
          <a:noFill/>
          <a:ln w="9525">
            <a:noFill/>
            <a:miter lim="800000"/>
            <a:headEnd/>
            <a:tailEnd/>
          </a:ln>
          <a:effectLst/>
        </p:spPr>
      </p:pic>
      <p:pic>
        <p:nvPicPr>
          <p:cNvPr id="15364" name="Picture 4"/>
          <p:cNvPicPr>
            <a:picLocks noChangeAspect="1" noChangeArrowheads="1"/>
          </p:cNvPicPr>
          <p:nvPr/>
        </p:nvPicPr>
        <p:blipFill>
          <a:blip r:embed="rId5"/>
          <a:srcRect/>
          <a:stretch>
            <a:fillRect/>
          </a:stretch>
        </p:blipFill>
        <p:spPr bwMode="auto">
          <a:xfrm>
            <a:off x="12384109" y="23734712"/>
            <a:ext cx="3045569" cy="4210051"/>
          </a:xfrm>
          <a:prstGeom prst="rect">
            <a:avLst/>
          </a:prstGeom>
          <a:noFill/>
          <a:ln w="9525">
            <a:noFill/>
            <a:miter lim="800000"/>
            <a:headEnd/>
            <a:tailEnd/>
          </a:ln>
          <a:effectLst/>
        </p:spPr>
      </p:pic>
      <p:pic>
        <p:nvPicPr>
          <p:cNvPr id="15365" name="Picture 5"/>
          <p:cNvPicPr>
            <a:picLocks noChangeAspect="1" noChangeArrowheads="1"/>
          </p:cNvPicPr>
          <p:nvPr/>
        </p:nvPicPr>
        <p:blipFill>
          <a:blip r:embed="rId6"/>
          <a:srcRect/>
          <a:stretch>
            <a:fillRect/>
          </a:stretch>
        </p:blipFill>
        <p:spPr bwMode="auto">
          <a:xfrm>
            <a:off x="816768" y="14735539"/>
            <a:ext cx="3339216" cy="4198573"/>
          </a:xfrm>
          <a:prstGeom prst="rect">
            <a:avLst/>
          </a:prstGeom>
          <a:noFill/>
          <a:ln w="9525">
            <a:noFill/>
            <a:miter lim="800000"/>
            <a:headEnd/>
            <a:tailEnd/>
          </a:ln>
          <a:effectLst/>
        </p:spPr>
      </p:pic>
      <p:pic>
        <p:nvPicPr>
          <p:cNvPr id="15366" name="Picture 6"/>
          <p:cNvPicPr>
            <a:picLocks noChangeAspect="1" noChangeArrowheads="1"/>
          </p:cNvPicPr>
          <p:nvPr/>
        </p:nvPicPr>
        <p:blipFill>
          <a:blip r:embed="rId7"/>
          <a:srcRect/>
          <a:stretch>
            <a:fillRect/>
          </a:stretch>
        </p:blipFill>
        <p:spPr bwMode="auto">
          <a:xfrm>
            <a:off x="4626769" y="14735539"/>
            <a:ext cx="3412875" cy="4198573"/>
          </a:xfrm>
          <a:prstGeom prst="rect">
            <a:avLst/>
          </a:prstGeom>
          <a:noFill/>
          <a:ln w="9525">
            <a:noFill/>
            <a:miter lim="800000"/>
            <a:headEnd/>
            <a:tailEnd/>
          </a:ln>
          <a:effectLst/>
        </p:spPr>
      </p:pic>
      <p:pic>
        <p:nvPicPr>
          <p:cNvPr id="15367" name="Picture 7"/>
          <p:cNvPicPr>
            <a:picLocks noChangeAspect="1" noChangeArrowheads="1"/>
          </p:cNvPicPr>
          <p:nvPr/>
        </p:nvPicPr>
        <p:blipFill>
          <a:blip r:embed="rId8"/>
          <a:srcRect/>
          <a:stretch>
            <a:fillRect/>
          </a:stretch>
        </p:blipFill>
        <p:spPr bwMode="auto">
          <a:xfrm>
            <a:off x="9072583" y="14735539"/>
            <a:ext cx="3311526" cy="4967288"/>
          </a:xfrm>
          <a:prstGeom prst="rect">
            <a:avLst/>
          </a:prstGeom>
          <a:noFill/>
          <a:ln w="9525">
            <a:noFill/>
            <a:miter lim="800000"/>
            <a:headEnd/>
            <a:tailEnd/>
          </a:ln>
          <a:effectLst/>
        </p:spPr>
      </p:pic>
      <p:sp>
        <p:nvSpPr>
          <p:cNvPr id="20" name="TextBox 19"/>
          <p:cNvSpPr txBox="1"/>
          <p:nvPr/>
        </p:nvSpPr>
        <p:spPr>
          <a:xfrm>
            <a:off x="816768" y="24420511"/>
            <a:ext cx="10972801" cy="7663636"/>
          </a:xfrm>
          <a:prstGeom prst="rect">
            <a:avLst/>
          </a:prstGeom>
          <a:noFill/>
        </p:spPr>
        <p:txBody>
          <a:bodyPr wrap="square" rtlCol="0">
            <a:spAutoFit/>
          </a:bodyPr>
          <a:lstStyle/>
          <a:p>
            <a:pPr lvl="0" algn="just">
              <a:lnSpc>
                <a:spcPct val="150000"/>
              </a:lnSpc>
            </a:pPr>
            <a:r>
              <a:rPr lang="ro-RO" sz="2400" b="1" i="1" dirty="0" smtClean="0">
                <a:solidFill>
                  <a:schemeClr val="tx2"/>
                </a:solidFill>
                <a:latin typeface="Helvetica"/>
              </a:rPr>
              <a:t>EVALUAREA PROTECȚIEI BALISTICE</a:t>
            </a:r>
          </a:p>
          <a:p>
            <a:endParaRPr lang="ro-RO" sz="2400" dirty="0" smtClean="0"/>
          </a:p>
          <a:p>
            <a:pPr algn="just">
              <a:lnSpc>
                <a:spcPct val="150000"/>
              </a:lnSpc>
              <a:buFont typeface="Arial" pitchFamily="34" charset="0"/>
              <a:buChar char="•"/>
            </a:pPr>
            <a:r>
              <a:rPr lang="ro-RO" sz="2400" b="1" dirty="0" smtClean="0">
                <a:solidFill>
                  <a:schemeClr val="tx2"/>
                </a:solidFill>
                <a:latin typeface="Helvetica"/>
              </a:rPr>
              <a:t> Produsul a fost testat pentru rezistența la gloanțe conform standardului NIJ 0101.04, ca și echipamentele similare existente în înzestrare. S-au tras două calibre (9 mm </a:t>
            </a:r>
            <a:r>
              <a:rPr lang="ro-RO" sz="2400" b="1" dirty="0" err="1" smtClean="0">
                <a:solidFill>
                  <a:schemeClr val="tx2"/>
                </a:solidFill>
                <a:latin typeface="Helvetica"/>
              </a:rPr>
              <a:t>şi</a:t>
            </a:r>
            <a:r>
              <a:rPr lang="ro-RO" sz="2400" b="1" dirty="0" smtClean="0">
                <a:solidFill>
                  <a:schemeClr val="tx2"/>
                </a:solidFill>
                <a:latin typeface="Helvetica"/>
              </a:rPr>
              <a:t> </a:t>
            </a:r>
            <a:r>
              <a:rPr lang="ro-RO" sz="2400" b="1" dirty="0" err="1" smtClean="0">
                <a:solidFill>
                  <a:schemeClr val="tx2"/>
                </a:solidFill>
                <a:latin typeface="Helvetica"/>
              </a:rPr>
              <a:t>Magmum</a:t>
            </a:r>
            <a:r>
              <a:rPr lang="ro-RO" sz="2400" b="1" dirty="0" smtClean="0">
                <a:solidFill>
                  <a:schemeClr val="tx2"/>
                </a:solidFill>
                <a:latin typeface="Helvetica"/>
              </a:rPr>
              <a:t> .44) la </a:t>
            </a:r>
            <a:r>
              <a:rPr lang="ro-RO" sz="2400" b="1" dirty="0" err="1" smtClean="0">
                <a:solidFill>
                  <a:schemeClr val="tx2"/>
                </a:solidFill>
                <a:latin typeface="Helvetica"/>
              </a:rPr>
              <a:t>distanţa</a:t>
            </a:r>
            <a:r>
              <a:rPr lang="ro-RO" sz="2400" b="1" dirty="0" smtClean="0">
                <a:solidFill>
                  <a:schemeClr val="tx2"/>
                </a:solidFill>
                <a:latin typeface="Helvetica"/>
              </a:rPr>
              <a:t> de 5 m </a:t>
            </a:r>
            <a:r>
              <a:rPr lang="ro-RO" sz="2400" b="1" dirty="0" err="1" smtClean="0">
                <a:solidFill>
                  <a:schemeClr val="tx2"/>
                </a:solidFill>
                <a:latin typeface="Helvetica"/>
              </a:rPr>
              <a:t>şi</a:t>
            </a:r>
            <a:r>
              <a:rPr lang="ro-RO" sz="2400" b="1" dirty="0" smtClean="0">
                <a:solidFill>
                  <a:schemeClr val="tx2"/>
                </a:solidFill>
                <a:latin typeface="Helvetica"/>
              </a:rPr>
              <a:t> a fost evaluată amprenta lăsată de lovituri în plastilina balistică, pentru evaluarea impactului. </a:t>
            </a:r>
          </a:p>
          <a:p>
            <a:pPr algn="just">
              <a:lnSpc>
                <a:spcPct val="150000"/>
              </a:lnSpc>
              <a:buFont typeface="Arial" pitchFamily="34" charset="0"/>
              <a:buChar char="•"/>
            </a:pPr>
            <a:r>
              <a:rPr lang="ro-RO" sz="2400" b="1" dirty="0" smtClean="0">
                <a:solidFill>
                  <a:schemeClr val="tx2"/>
                </a:solidFill>
                <a:latin typeface="Helvetica"/>
              </a:rPr>
              <a:t> De mare interes pentru proiect a fost evaluarea impactului în cupele preformate, pentru a verifica comportamentul materialelor selectate pentru cupe din punct de vedere al </a:t>
            </a:r>
            <a:r>
              <a:rPr lang="ro-RO" sz="2400" b="1" dirty="0" err="1" smtClean="0">
                <a:solidFill>
                  <a:schemeClr val="tx2"/>
                </a:solidFill>
                <a:latin typeface="Helvetica"/>
              </a:rPr>
              <a:t>performanţelor</a:t>
            </a:r>
            <a:r>
              <a:rPr lang="ro-RO" sz="2400" b="1" dirty="0" smtClean="0">
                <a:solidFill>
                  <a:schemeClr val="tx2"/>
                </a:solidFill>
                <a:latin typeface="Helvetica"/>
              </a:rPr>
              <a:t> generale ale sistemului.</a:t>
            </a:r>
          </a:p>
          <a:p>
            <a:pPr algn="just">
              <a:lnSpc>
                <a:spcPct val="150000"/>
              </a:lnSpc>
              <a:buFont typeface="Arial" pitchFamily="34" charset="0"/>
              <a:buChar char="•"/>
            </a:pPr>
            <a:r>
              <a:rPr lang="ro-RO" sz="2400" b="1" dirty="0" smtClean="0">
                <a:solidFill>
                  <a:schemeClr val="tx2"/>
                </a:solidFill>
                <a:latin typeface="Helvetica"/>
              </a:rPr>
              <a:t> Nu au fost înregistrate </a:t>
            </a:r>
            <a:r>
              <a:rPr lang="ro-RO" sz="2400" b="1" dirty="0" err="1" smtClean="0">
                <a:solidFill>
                  <a:schemeClr val="tx2"/>
                </a:solidFill>
                <a:latin typeface="Helvetica"/>
              </a:rPr>
              <a:t>depăşiri</a:t>
            </a:r>
            <a:r>
              <a:rPr lang="ro-RO" sz="2400" b="1" dirty="0" smtClean="0">
                <a:solidFill>
                  <a:schemeClr val="tx2"/>
                </a:solidFill>
                <a:latin typeface="Helvetica"/>
              </a:rPr>
              <a:t> la perforare ale produsului, iar amprentele în plastilină nu au </a:t>
            </a:r>
            <a:r>
              <a:rPr lang="ro-RO" sz="2400" b="1" dirty="0" err="1" smtClean="0">
                <a:solidFill>
                  <a:schemeClr val="tx2"/>
                </a:solidFill>
                <a:latin typeface="Helvetica"/>
              </a:rPr>
              <a:t>depăşit</a:t>
            </a:r>
            <a:r>
              <a:rPr lang="ro-RO" sz="2400" b="1" dirty="0" smtClean="0">
                <a:solidFill>
                  <a:schemeClr val="tx2"/>
                </a:solidFill>
                <a:latin typeface="Helvetica"/>
              </a:rPr>
              <a:t> valoarea din standard.</a:t>
            </a:r>
          </a:p>
          <a:p>
            <a:pPr algn="just">
              <a:lnSpc>
                <a:spcPct val="150000"/>
              </a:lnSpc>
            </a:pPr>
            <a:endParaRPr lang="en-US" sz="2400" b="1" dirty="0">
              <a:solidFill>
                <a:schemeClr val="tx2"/>
              </a:solidFill>
              <a:latin typeface="Helvetica"/>
            </a:endParaRPr>
          </a:p>
        </p:txBody>
      </p:sp>
      <p:pic>
        <p:nvPicPr>
          <p:cNvPr id="15371" name="Picture 11"/>
          <p:cNvPicPr>
            <a:picLocks noChangeAspect="1" noChangeArrowheads="1"/>
          </p:cNvPicPr>
          <p:nvPr/>
        </p:nvPicPr>
        <p:blipFill>
          <a:blip r:embed="rId9"/>
          <a:srcRect/>
          <a:stretch>
            <a:fillRect/>
          </a:stretch>
        </p:blipFill>
        <p:spPr bwMode="auto">
          <a:xfrm>
            <a:off x="12384109" y="28331008"/>
            <a:ext cx="4637881" cy="2963343"/>
          </a:xfrm>
          <a:prstGeom prst="rect">
            <a:avLst/>
          </a:prstGeom>
          <a:noFill/>
          <a:ln w="9525">
            <a:noFill/>
            <a:miter lim="800000"/>
            <a:headEnd/>
            <a:tailEnd/>
          </a:ln>
          <a:effectLst/>
        </p:spPr>
      </p:pic>
      <p:pic>
        <p:nvPicPr>
          <p:cNvPr id="15372" name="Picture 12"/>
          <p:cNvPicPr>
            <a:picLocks noChangeAspect="1" noChangeArrowheads="1"/>
          </p:cNvPicPr>
          <p:nvPr/>
        </p:nvPicPr>
        <p:blipFill>
          <a:blip r:embed="rId10"/>
          <a:srcRect/>
          <a:stretch>
            <a:fillRect/>
          </a:stretch>
        </p:blipFill>
        <p:spPr bwMode="auto">
          <a:xfrm>
            <a:off x="12856369" y="14735539"/>
            <a:ext cx="3595665" cy="4967288"/>
          </a:xfrm>
          <a:prstGeom prst="rect">
            <a:avLst/>
          </a:prstGeom>
          <a:noFill/>
          <a:ln w="9525">
            <a:noFill/>
            <a:miter lim="800000"/>
            <a:headEnd/>
            <a:tailEnd/>
          </a:ln>
          <a:effectLst/>
        </p:spPr>
      </p:pic>
      <p:pic>
        <p:nvPicPr>
          <p:cNvPr id="15373" name="Picture 13"/>
          <p:cNvPicPr>
            <a:picLocks noChangeAspect="1" noChangeArrowheads="1"/>
          </p:cNvPicPr>
          <p:nvPr/>
        </p:nvPicPr>
        <p:blipFill>
          <a:blip r:embed="rId11"/>
          <a:srcRect/>
          <a:stretch>
            <a:fillRect/>
          </a:stretch>
        </p:blipFill>
        <p:spPr bwMode="auto">
          <a:xfrm>
            <a:off x="16801086" y="14735539"/>
            <a:ext cx="3348320" cy="4967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4075112"/>
            <a:ext cx="21597938" cy="193899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o-RO" sz="6000" b="1" dirty="0" err="1" smtClean="0">
                <a:solidFill>
                  <a:schemeClr val="tx2"/>
                </a:solidFill>
                <a:effectLst>
                  <a:outerShdw blurRad="38100" dist="38100" dir="2700000" algn="tl">
                    <a:srgbClr val="000000">
                      <a:alpha val="43137"/>
                    </a:srgbClr>
                  </a:outerShdw>
                </a:effectLst>
                <a:latin typeface="Helvetica"/>
              </a:rPr>
              <a:t>Scientific</a:t>
            </a:r>
            <a:r>
              <a:rPr lang="ro-RO" sz="6000" b="1" dirty="0" smtClean="0">
                <a:solidFill>
                  <a:schemeClr val="tx2"/>
                </a:solidFill>
                <a:effectLst>
                  <a:outerShdw blurRad="38100" dist="38100" dir="2700000" algn="tl">
                    <a:srgbClr val="000000">
                      <a:alpha val="43137"/>
                    </a:srgbClr>
                  </a:outerShdw>
                </a:effectLst>
                <a:latin typeface="Helvetica"/>
              </a:rPr>
              <a:t> </a:t>
            </a:r>
            <a:r>
              <a:rPr lang="ro-RO" sz="6000" b="1" dirty="0" err="1" smtClean="0">
                <a:solidFill>
                  <a:schemeClr val="tx2"/>
                </a:solidFill>
                <a:effectLst>
                  <a:outerShdw blurRad="38100" dist="38100" dir="2700000" algn="tl">
                    <a:srgbClr val="000000">
                      <a:alpha val="43137"/>
                    </a:srgbClr>
                  </a:outerShdw>
                </a:effectLst>
                <a:latin typeface="Helvetica"/>
              </a:rPr>
              <a:t>Research</a:t>
            </a:r>
            <a:r>
              <a:rPr lang="ro-RO" sz="6000" b="1" dirty="0" smtClean="0">
                <a:solidFill>
                  <a:schemeClr val="tx2"/>
                </a:solidFill>
                <a:effectLst>
                  <a:outerShdw blurRad="38100" dist="38100" dir="2700000" algn="tl">
                    <a:srgbClr val="000000">
                      <a:alpha val="43137"/>
                    </a:srgbClr>
                  </a:outerShdw>
                </a:effectLst>
                <a:latin typeface="Helvetica"/>
              </a:rPr>
              <a:t> Center </a:t>
            </a:r>
          </a:p>
          <a:p>
            <a:pPr algn="ctr"/>
            <a:r>
              <a:rPr lang="ro-RO" sz="6000" b="1" dirty="0" smtClean="0">
                <a:solidFill>
                  <a:schemeClr val="tx2"/>
                </a:solidFill>
                <a:effectLst>
                  <a:outerShdw blurRad="38100" dist="38100" dir="2700000" algn="tl">
                    <a:srgbClr val="000000">
                      <a:alpha val="43137"/>
                    </a:srgbClr>
                  </a:outerShdw>
                </a:effectLst>
                <a:latin typeface="Helvetica"/>
              </a:rPr>
              <a:t>for CBRN </a:t>
            </a:r>
            <a:r>
              <a:rPr lang="ro-RO" sz="6000" b="1" dirty="0" err="1" smtClean="0">
                <a:solidFill>
                  <a:schemeClr val="tx2"/>
                </a:solidFill>
                <a:effectLst>
                  <a:outerShdw blurRad="38100" dist="38100" dir="2700000" algn="tl">
                    <a:srgbClr val="000000">
                      <a:alpha val="43137"/>
                    </a:srgbClr>
                  </a:outerShdw>
                </a:effectLst>
                <a:latin typeface="Helvetica"/>
              </a:rPr>
              <a:t>Defense</a:t>
            </a:r>
            <a:r>
              <a:rPr lang="ro-RO" sz="6000" b="1" dirty="0" smtClean="0">
                <a:solidFill>
                  <a:schemeClr val="tx2"/>
                </a:solidFill>
                <a:effectLst>
                  <a:outerShdw blurRad="38100" dist="38100" dir="2700000" algn="tl">
                    <a:srgbClr val="000000">
                      <a:alpha val="43137"/>
                    </a:srgbClr>
                  </a:outerShdw>
                </a:effectLst>
                <a:latin typeface="Helvetica"/>
              </a:rPr>
              <a:t> </a:t>
            </a:r>
            <a:r>
              <a:rPr lang="ro-RO" sz="6000" b="1" dirty="0" err="1" smtClean="0">
                <a:solidFill>
                  <a:schemeClr val="tx2"/>
                </a:solidFill>
                <a:effectLst>
                  <a:outerShdw blurRad="38100" dist="38100" dir="2700000" algn="tl">
                    <a:srgbClr val="000000">
                      <a:alpha val="43137"/>
                    </a:srgbClr>
                  </a:outerShdw>
                </a:effectLst>
                <a:latin typeface="Helvetica"/>
              </a:rPr>
              <a:t>and</a:t>
            </a:r>
            <a:r>
              <a:rPr lang="ro-RO" sz="6000" b="1" dirty="0" smtClean="0">
                <a:solidFill>
                  <a:schemeClr val="tx2"/>
                </a:solidFill>
                <a:effectLst>
                  <a:outerShdw blurRad="38100" dist="38100" dir="2700000" algn="tl">
                    <a:srgbClr val="000000">
                      <a:alpha val="43137"/>
                    </a:srgbClr>
                  </a:outerShdw>
                </a:effectLst>
                <a:latin typeface="Helvetica"/>
              </a:rPr>
              <a:t> </a:t>
            </a:r>
            <a:r>
              <a:rPr lang="ro-RO" sz="6000" b="1" dirty="0" err="1" smtClean="0">
                <a:solidFill>
                  <a:schemeClr val="tx2"/>
                </a:solidFill>
                <a:effectLst>
                  <a:outerShdw blurRad="38100" dist="38100" dir="2700000" algn="tl">
                    <a:srgbClr val="000000">
                      <a:alpha val="43137"/>
                    </a:srgbClr>
                  </a:outerShdw>
                </a:effectLst>
                <a:latin typeface="Helvetica"/>
              </a:rPr>
              <a:t>Ecology</a:t>
            </a:r>
            <a:endParaRPr lang="en-US" sz="6000" b="1" dirty="0">
              <a:solidFill>
                <a:schemeClr val="tx2"/>
              </a:solidFill>
              <a:effectLst>
                <a:outerShdw blurRad="38100" dist="38100" dir="2700000" algn="tl">
                  <a:srgbClr val="000000">
                    <a:alpha val="43137"/>
                  </a:srgbClr>
                </a:outerShdw>
              </a:effectLst>
              <a:latin typeface="Helvetica"/>
            </a:endParaRPr>
          </a:p>
        </p:txBody>
      </p:sp>
      <p:sp>
        <p:nvSpPr>
          <p:cNvPr id="10" name="TextBox 9"/>
          <p:cNvSpPr txBox="1"/>
          <p:nvPr/>
        </p:nvSpPr>
        <p:spPr>
          <a:xfrm>
            <a:off x="816769" y="7580312"/>
            <a:ext cx="19964400" cy="2554545"/>
          </a:xfrm>
          <a:prstGeom prst="rect">
            <a:avLst/>
          </a:prstGeom>
          <a:noFill/>
        </p:spPr>
        <p:txBody>
          <a:bodyPr wrap="square" rtlCol="0">
            <a:spAutoFit/>
          </a:bodyPr>
          <a:lstStyle/>
          <a:p>
            <a:endParaRPr lang="en-US" sz="4000" dirty="0" smtClean="0"/>
          </a:p>
          <a:p>
            <a:pPr algn="ctr"/>
            <a:r>
              <a:rPr lang="vi-VN" sz="4000" dirty="0" smtClean="0"/>
              <a:t> </a:t>
            </a:r>
            <a:r>
              <a:rPr lang="en-US" sz="4000" b="1" dirty="0" smtClean="0">
                <a:solidFill>
                  <a:schemeClr val="tx2"/>
                </a:solidFill>
                <a:effectLst>
                  <a:outerShdw blurRad="38100" dist="38100" dir="2700000" algn="tl">
                    <a:srgbClr val="000000">
                      <a:alpha val="43137"/>
                    </a:srgbClr>
                  </a:outerShdw>
                </a:effectLst>
                <a:latin typeface="Helvetica"/>
              </a:rPr>
              <a:t>Ergonomic ballistic protection equipment for female personnel in the structures of the national defense system </a:t>
            </a:r>
            <a:r>
              <a:rPr lang="vi-VN" sz="4000" b="1" dirty="0" smtClean="0">
                <a:solidFill>
                  <a:schemeClr val="tx2"/>
                </a:solidFill>
                <a:effectLst>
                  <a:outerShdw blurRad="38100" dist="38100" dir="2700000" algn="tl">
                    <a:srgbClr val="000000">
                      <a:alpha val="43137"/>
                    </a:srgbClr>
                  </a:outerShdw>
                </a:effectLst>
                <a:latin typeface="Helvetica"/>
              </a:rPr>
              <a:t>(FEMBALPROT)</a:t>
            </a:r>
            <a:endParaRPr lang="en-US" sz="4000" b="1" dirty="0" smtClean="0">
              <a:solidFill>
                <a:schemeClr val="tx2"/>
              </a:solidFill>
              <a:effectLst>
                <a:outerShdw blurRad="38100" dist="38100" dir="2700000" algn="tl">
                  <a:srgbClr val="000000">
                    <a:alpha val="43137"/>
                  </a:srgbClr>
                </a:outerShdw>
              </a:effectLst>
              <a:latin typeface="Helvetica"/>
            </a:endParaRPr>
          </a:p>
          <a:p>
            <a:pPr algn="ctr"/>
            <a:r>
              <a:rPr lang="en-US" sz="4000" b="1" dirty="0" smtClean="0">
                <a:solidFill>
                  <a:schemeClr val="tx2"/>
                </a:solidFill>
                <a:effectLst>
                  <a:outerShdw blurRad="38100" dist="38100" dir="2700000" algn="tl">
                    <a:srgbClr val="000000">
                      <a:alpha val="43137"/>
                    </a:srgbClr>
                  </a:outerShdw>
                </a:effectLst>
                <a:latin typeface="Helvetica"/>
              </a:rPr>
              <a:t>Scientific research contract </a:t>
            </a:r>
            <a:r>
              <a:rPr lang="vi-VN" sz="4000" b="1" dirty="0" smtClean="0">
                <a:solidFill>
                  <a:schemeClr val="tx2"/>
                </a:solidFill>
                <a:effectLst>
                  <a:outerShdw blurRad="38100" dist="38100" dir="2700000" algn="tl">
                    <a:srgbClr val="000000">
                      <a:alpha val="43137"/>
                    </a:srgbClr>
                  </a:outerShdw>
                </a:effectLst>
                <a:latin typeface="Helvetica"/>
              </a:rPr>
              <a:t>PCCA-2013 n</a:t>
            </a:r>
            <a:r>
              <a:rPr lang="en-US" sz="4000" b="1" dirty="0" smtClean="0">
                <a:solidFill>
                  <a:schemeClr val="tx2"/>
                </a:solidFill>
                <a:effectLst>
                  <a:outerShdw blurRad="38100" dist="38100" dir="2700000" algn="tl">
                    <a:srgbClr val="000000">
                      <a:alpha val="43137"/>
                    </a:srgbClr>
                  </a:outerShdw>
                </a:effectLst>
                <a:latin typeface="Helvetica"/>
              </a:rPr>
              <a:t>o</a:t>
            </a:r>
            <a:r>
              <a:rPr lang="vi-VN" sz="4000" b="1" dirty="0" smtClean="0">
                <a:solidFill>
                  <a:schemeClr val="tx2"/>
                </a:solidFill>
                <a:effectLst>
                  <a:outerShdw blurRad="38100" dist="38100" dir="2700000" algn="tl">
                    <a:srgbClr val="000000">
                      <a:alpha val="43137"/>
                    </a:srgbClr>
                  </a:outerShdw>
                </a:effectLst>
                <a:latin typeface="Helvetica"/>
              </a:rPr>
              <a:t>. 303/2014</a:t>
            </a:r>
            <a:endParaRPr lang="en-US" sz="4000" b="1" dirty="0">
              <a:solidFill>
                <a:schemeClr val="tx2"/>
              </a:solidFill>
              <a:effectLst>
                <a:outerShdw blurRad="38100" dist="38100" dir="2700000" algn="tl">
                  <a:srgbClr val="000000">
                    <a:alpha val="43137"/>
                  </a:srgbClr>
                </a:outerShdw>
              </a:effectLst>
              <a:latin typeface="Helvetica"/>
            </a:endParaRPr>
          </a:p>
        </p:txBody>
      </p:sp>
      <p:sp>
        <p:nvSpPr>
          <p:cNvPr id="17" name="TextBox 16"/>
          <p:cNvSpPr txBox="1"/>
          <p:nvPr/>
        </p:nvSpPr>
        <p:spPr>
          <a:xfrm>
            <a:off x="816768" y="11411552"/>
            <a:ext cx="19583401" cy="3323987"/>
          </a:xfrm>
          <a:prstGeom prst="rect">
            <a:avLst/>
          </a:prstGeom>
          <a:noFill/>
        </p:spPr>
        <p:txBody>
          <a:bodyPr wrap="square" rtlCol="0">
            <a:spAutoFit/>
          </a:bodyPr>
          <a:lstStyle/>
          <a:p>
            <a:pPr lvl="0" algn="just">
              <a:lnSpc>
                <a:spcPct val="150000"/>
              </a:lnSpc>
            </a:pPr>
            <a:r>
              <a:rPr lang="en-US" sz="2800" b="1" i="1" dirty="0" smtClean="0">
                <a:solidFill>
                  <a:schemeClr val="tx2"/>
                </a:solidFill>
                <a:latin typeface="Helvetica"/>
              </a:rPr>
              <a:t>THE GOAL</a:t>
            </a:r>
            <a:endParaRPr lang="ro-RO" sz="2400" b="1" dirty="0" smtClean="0">
              <a:solidFill>
                <a:schemeClr val="tx2"/>
              </a:solidFill>
              <a:latin typeface="Helvetica"/>
            </a:endParaRPr>
          </a:p>
          <a:p>
            <a:endParaRPr lang="en-US" sz="2400" dirty="0" smtClean="0"/>
          </a:p>
          <a:p>
            <a:pPr algn="just">
              <a:lnSpc>
                <a:spcPct val="150000"/>
              </a:lnSpc>
              <a:buFont typeface="Arial" pitchFamily="34" charset="0"/>
              <a:buChar char="•"/>
            </a:pPr>
            <a:r>
              <a:rPr lang="ro-RO" sz="2400" b="1" dirty="0" smtClean="0">
                <a:solidFill>
                  <a:schemeClr val="tx2"/>
                </a:solidFill>
                <a:latin typeface="Helvetica"/>
              </a:rPr>
              <a:t> </a:t>
            </a:r>
            <a:r>
              <a:rPr lang="en-US" sz="2400" b="1" dirty="0" smtClean="0">
                <a:solidFill>
                  <a:schemeClr val="tx2"/>
                </a:solidFill>
                <a:latin typeface="Helvetica"/>
              </a:rPr>
              <a:t>The bulletproof vest protects the female wearer from the effects of ballistic impact, allowing her to perform specific activities. The bulletproof vest must allow the specific task of the wearer to be fulfilled, in complete safety: to be comfortable, to dress simply and quickly, to allow the wearing of the equipment, not to be uncomfortable and not to limit in any way the wearer’s movements, both in vertical position, as well as lying down or sitting.</a:t>
            </a:r>
            <a:endParaRPr lang="en-US" sz="2400" b="1" dirty="0">
              <a:solidFill>
                <a:schemeClr val="tx2"/>
              </a:solidFill>
              <a:latin typeface="Helvetica"/>
            </a:endParaRPr>
          </a:p>
        </p:txBody>
      </p:sp>
      <p:sp>
        <p:nvSpPr>
          <p:cNvPr id="15" name="TextBox 14"/>
          <p:cNvSpPr txBox="1"/>
          <p:nvPr/>
        </p:nvSpPr>
        <p:spPr>
          <a:xfrm>
            <a:off x="816767" y="32421512"/>
            <a:ext cx="11567342" cy="2031325"/>
          </a:xfrm>
          <a:prstGeom prst="rect">
            <a:avLst/>
          </a:prstGeom>
          <a:noFill/>
        </p:spPr>
        <p:txBody>
          <a:bodyPr wrap="square" rtlCol="0">
            <a:spAutoFit/>
          </a:bodyPr>
          <a:lstStyle/>
          <a:p>
            <a:pPr lvl="0"/>
            <a:r>
              <a:rPr lang="ro-RO" dirty="0" smtClean="0">
                <a:solidFill>
                  <a:srgbClr val="FF0000"/>
                </a:solidFill>
                <a:latin typeface="Helvetica"/>
              </a:rPr>
              <a:t> </a:t>
            </a:r>
            <a:endParaRPr lang="en-US" dirty="0" smtClean="0">
              <a:solidFill>
                <a:srgbClr val="FF0000"/>
              </a:solidFill>
              <a:latin typeface="Helvetica"/>
            </a:endParaRPr>
          </a:p>
          <a:p>
            <a:endParaRPr lang="en-US" dirty="0" smtClean="0"/>
          </a:p>
          <a:p>
            <a:r>
              <a:rPr lang="en-US" b="1" dirty="0" smtClean="0">
                <a:latin typeface="Helvetica"/>
              </a:rPr>
              <a:t>Project consortium</a:t>
            </a:r>
            <a:r>
              <a:rPr lang="vi-VN" b="1" dirty="0" smtClean="0">
                <a:latin typeface="Helvetica"/>
              </a:rPr>
              <a:t>: Coord</a:t>
            </a:r>
            <a:r>
              <a:rPr lang="en-US" b="1" dirty="0" err="1" smtClean="0">
                <a:latin typeface="Helvetica"/>
              </a:rPr>
              <a:t>inator</a:t>
            </a:r>
            <a:r>
              <a:rPr lang="vi-VN" b="1" dirty="0" smtClean="0">
                <a:latin typeface="Helvetica"/>
              </a:rPr>
              <a:t> –</a:t>
            </a:r>
            <a:r>
              <a:rPr lang="en-US" b="1" dirty="0" smtClean="0">
                <a:latin typeface="Helvetica"/>
              </a:rPr>
              <a:t> Scientific Research Center for CBRN Defense and Ecology</a:t>
            </a:r>
            <a:endParaRPr lang="vi-VN" b="1" dirty="0" smtClean="0">
              <a:latin typeface="Helvetica"/>
            </a:endParaRPr>
          </a:p>
          <a:p>
            <a:r>
              <a:rPr lang="en-US" b="1" dirty="0" smtClean="0">
                <a:latin typeface="Helvetica"/>
              </a:rPr>
              <a:t>Partner 1 - S.C. STIMPEX S.A.</a:t>
            </a:r>
          </a:p>
          <a:p>
            <a:r>
              <a:rPr lang="en-US" b="1" dirty="0" smtClean="0">
                <a:latin typeface="Helvetica"/>
              </a:rPr>
              <a:t>Partner</a:t>
            </a:r>
            <a:r>
              <a:rPr lang="vi-VN" b="1" dirty="0" smtClean="0">
                <a:latin typeface="Helvetica"/>
              </a:rPr>
              <a:t> 2 –</a:t>
            </a:r>
            <a:r>
              <a:rPr lang="en-US" b="1" dirty="0" smtClean="0">
                <a:latin typeface="Helvetica"/>
              </a:rPr>
              <a:t> The National Research and Development Institute for Textiles and Leather</a:t>
            </a:r>
            <a:endParaRPr lang="vi-VN" b="1" dirty="0" smtClean="0">
              <a:latin typeface="Helvetica"/>
            </a:endParaRPr>
          </a:p>
          <a:p>
            <a:r>
              <a:rPr lang="en-US" b="1" dirty="0" smtClean="0">
                <a:latin typeface="Helvetica"/>
              </a:rPr>
              <a:t>Budget: 1.250.000 lei</a:t>
            </a:r>
          </a:p>
          <a:p>
            <a:r>
              <a:rPr lang="en-US" b="1" dirty="0" smtClean="0">
                <a:latin typeface="Helvetica"/>
              </a:rPr>
              <a:t>Research period: 2014-2017</a:t>
            </a:r>
            <a:endParaRPr lang="en-US" b="1" dirty="0">
              <a:latin typeface="Helvetica"/>
            </a:endParaRPr>
          </a:p>
        </p:txBody>
      </p:sp>
      <p:sp>
        <p:nvSpPr>
          <p:cNvPr id="14" name="TextBox 13"/>
          <p:cNvSpPr txBox="1"/>
          <p:nvPr/>
        </p:nvSpPr>
        <p:spPr>
          <a:xfrm>
            <a:off x="816768" y="19304933"/>
            <a:ext cx="19964401" cy="4893647"/>
          </a:xfrm>
          <a:prstGeom prst="rect">
            <a:avLst/>
          </a:prstGeom>
          <a:noFill/>
        </p:spPr>
        <p:txBody>
          <a:bodyPr wrap="square" rtlCol="0">
            <a:spAutoFit/>
          </a:bodyPr>
          <a:lstStyle/>
          <a:p>
            <a:pPr lvl="0" algn="just">
              <a:lnSpc>
                <a:spcPct val="150000"/>
              </a:lnSpc>
            </a:pPr>
            <a:r>
              <a:rPr lang="en-US" sz="2400" b="1" i="1" dirty="0" smtClean="0">
                <a:solidFill>
                  <a:schemeClr val="tx2"/>
                </a:solidFill>
                <a:latin typeface="Helvetica"/>
              </a:rPr>
              <a:t>ANTHROPOMETRIC STUDY</a:t>
            </a:r>
          </a:p>
          <a:p>
            <a:endParaRPr lang="en-US" sz="2400" dirty="0" smtClean="0"/>
          </a:p>
          <a:p>
            <a:pPr algn="just">
              <a:lnSpc>
                <a:spcPct val="150000"/>
              </a:lnSpc>
              <a:buFont typeface="Arial" pitchFamily="34" charset="0"/>
              <a:buChar char="•"/>
            </a:pPr>
            <a:r>
              <a:rPr lang="en-US" sz="2400" b="1" dirty="0" smtClean="0">
                <a:solidFill>
                  <a:schemeClr val="tx2"/>
                </a:solidFill>
                <a:latin typeface="Helvetica"/>
              </a:rPr>
              <a:t> In order to design the functional model of the product, the anthropometric data necessary to reflect the size and shape of the female military bodies were studied, whit a special emphasis on the chest, the length of the trunk and on the shoulders. To achieve anatomical comfort, ballistic protection vests for female personnel must be preformed in the breast area. </a:t>
            </a:r>
          </a:p>
          <a:p>
            <a:pPr algn="just">
              <a:lnSpc>
                <a:spcPct val="150000"/>
              </a:lnSpc>
              <a:buFont typeface="Arial" pitchFamily="34" charset="0"/>
              <a:buChar char="•"/>
            </a:pPr>
            <a:r>
              <a:rPr lang="en-US" sz="2400" b="1" dirty="0" smtClean="0">
                <a:solidFill>
                  <a:schemeClr val="tx2"/>
                </a:solidFill>
                <a:latin typeface="Helvetica"/>
              </a:rPr>
              <a:t> Technologically, this situation is possible by using a hot deformation mold, which in the presence of a chemical agent compatible with aramid fabric (for example, a </a:t>
            </a:r>
            <a:r>
              <a:rPr lang="en-US" sz="2400" b="1" dirty="0" err="1" smtClean="0">
                <a:solidFill>
                  <a:schemeClr val="tx2"/>
                </a:solidFill>
                <a:latin typeface="Helvetica"/>
              </a:rPr>
              <a:t>polyglycol</a:t>
            </a:r>
            <a:r>
              <a:rPr lang="en-US" sz="2400" b="1" dirty="0" smtClean="0">
                <a:solidFill>
                  <a:schemeClr val="tx2"/>
                </a:solidFill>
                <a:latin typeface="Helvetica"/>
              </a:rPr>
              <a:t> with a high degree of polymerization), it’s able to achieve a permanent deformation, identical for all layers of the ballistic package. In this way, the level of ballistic protection is not affected and there is a low pressure achieved on the wearer’s breasts.</a:t>
            </a:r>
            <a:endParaRPr lang="en-US" sz="2400" b="1" dirty="0">
              <a:solidFill>
                <a:schemeClr val="tx2"/>
              </a:solidFill>
              <a:latin typeface="Helvetica"/>
            </a:endParaRPr>
          </a:p>
        </p:txBody>
      </p:sp>
      <p:pic>
        <p:nvPicPr>
          <p:cNvPr id="12" name="Picture 5" descr="D:\Untitled.jpg"/>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9317736" y="0"/>
            <a:ext cx="3066373" cy="3642518"/>
          </a:xfrm>
          <a:prstGeom prst="rect">
            <a:avLst/>
          </a:prstGeom>
          <a:noFill/>
        </p:spPr>
      </p:pic>
      <p:pic>
        <p:nvPicPr>
          <p:cNvPr id="15362" name="Picture 2"/>
          <p:cNvPicPr>
            <a:picLocks noChangeAspect="1" noChangeArrowheads="1"/>
          </p:cNvPicPr>
          <p:nvPr/>
        </p:nvPicPr>
        <p:blipFill>
          <a:blip r:embed="rId3"/>
          <a:srcRect/>
          <a:stretch>
            <a:fillRect/>
          </a:stretch>
        </p:blipFill>
        <p:spPr bwMode="auto">
          <a:xfrm>
            <a:off x="18475246" y="23734712"/>
            <a:ext cx="3045569" cy="4210052"/>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15429678" y="23734712"/>
            <a:ext cx="3045568" cy="4210051"/>
          </a:xfrm>
          <a:prstGeom prst="rect">
            <a:avLst/>
          </a:prstGeom>
          <a:noFill/>
          <a:ln w="9525">
            <a:noFill/>
            <a:miter lim="800000"/>
            <a:headEnd/>
            <a:tailEnd/>
          </a:ln>
          <a:effectLst/>
        </p:spPr>
      </p:pic>
      <p:pic>
        <p:nvPicPr>
          <p:cNvPr id="15364" name="Picture 4"/>
          <p:cNvPicPr>
            <a:picLocks noChangeAspect="1" noChangeArrowheads="1"/>
          </p:cNvPicPr>
          <p:nvPr/>
        </p:nvPicPr>
        <p:blipFill>
          <a:blip r:embed="rId5"/>
          <a:srcRect/>
          <a:stretch>
            <a:fillRect/>
          </a:stretch>
        </p:blipFill>
        <p:spPr bwMode="auto">
          <a:xfrm>
            <a:off x="12384109" y="23734712"/>
            <a:ext cx="3045569" cy="4210051"/>
          </a:xfrm>
          <a:prstGeom prst="rect">
            <a:avLst/>
          </a:prstGeom>
          <a:noFill/>
          <a:ln w="9525">
            <a:noFill/>
            <a:miter lim="800000"/>
            <a:headEnd/>
            <a:tailEnd/>
          </a:ln>
          <a:effectLst/>
        </p:spPr>
      </p:pic>
      <p:pic>
        <p:nvPicPr>
          <p:cNvPr id="15365" name="Picture 5"/>
          <p:cNvPicPr>
            <a:picLocks noChangeAspect="1" noChangeArrowheads="1"/>
          </p:cNvPicPr>
          <p:nvPr/>
        </p:nvPicPr>
        <p:blipFill>
          <a:blip r:embed="rId6"/>
          <a:srcRect/>
          <a:stretch>
            <a:fillRect/>
          </a:stretch>
        </p:blipFill>
        <p:spPr bwMode="auto">
          <a:xfrm>
            <a:off x="816768" y="14735539"/>
            <a:ext cx="3339216" cy="4198573"/>
          </a:xfrm>
          <a:prstGeom prst="rect">
            <a:avLst/>
          </a:prstGeom>
          <a:noFill/>
          <a:ln w="9525">
            <a:noFill/>
            <a:miter lim="800000"/>
            <a:headEnd/>
            <a:tailEnd/>
          </a:ln>
          <a:effectLst/>
        </p:spPr>
      </p:pic>
      <p:pic>
        <p:nvPicPr>
          <p:cNvPr id="15366" name="Picture 6"/>
          <p:cNvPicPr>
            <a:picLocks noChangeAspect="1" noChangeArrowheads="1"/>
          </p:cNvPicPr>
          <p:nvPr/>
        </p:nvPicPr>
        <p:blipFill>
          <a:blip r:embed="rId7"/>
          <a:srcRect/>
          <a:stretch>
            <a:fillRect/>
          </a:stretch>
        </p:blipFill>
        <p:spPr bwMode="auto">
          <a:xfrm>
            <a:off x="4626769" y="14735539"/>
            <a:ext cx="3412875" cy="4198573"/>
          </a:xfrm>
          <a:prstGeom prst="rect">
            <a:avLst/>
          </a:prstGeom>
          <a:noFill/>
          <a:ln w="9525">
            <a:noFill/>
            <a:miter lim="800000"/>
            <a:headEnd/>
            <a:tailEnd/>
          </a:ln>
          <a:effectLst/>
        </p:spPr>
      </p:pic>
      <p:pic>
        <p:nvPicPr>
          <p:cNvPr id="15367" name="Picture 7"/>
          <p:cNvPicPr>
            <a:picLocks noChangeAspect="1" noChangeArrowheads="1"/>
          </p:cNvPicPr>
          <p:nvPr/>
        </p:nvPicPr>
        <p:blipFill>
          <a:blip r:embed="rId8"/>
          <a:srcRect/>
          <a:stretch>
            <a:fillRect/>
          </a:stretch>
        </p:blipFill>
        <p:spPr bwMode="auto">
          <a:xfrm>
            <a:off x="9072583" y="14735539"/>
            <a:ext cx="3311526" cy="4967288"/>
          </a:xfrm>
          <a:prstGeom prst="rect">
            <a:avLst/>
          </a:prstGeom>
          <a:noFill/>
          <a:ln w="9525">
            <a:noFill/>
            <a:miter lim="800000"/>
            <a:headEnd/>
            <a:tailEnd/>
          </a:ln>
          <a:effectLst/>
        </p:spPr>
      </p:pic>
      <p:sp>
        <p:nvSpPr>
          <p:cNvPr id="20" name="TextBox 19"/>
          <p:cNvSpPr txBox="1"/>
          <p:nvPr/>
        </p:nvSpPr>
        <p:spPr>
          <a:xfrm>
            <a:off x="816768" y="24420511"/>
            <a:ext cx="10972801" cy="7109639"/>
          </a:xfrm>
          <a:prstGeom prst="rect">
            <a:avLst/>
          </a:prstGeom>
          <a:noFill/>
        </p:spPr>
        <p:txBody>
          <a:bodyPr wrap="square" rtlCol="0">
            <a:spAutoFit/>
          </a:bodyPr>
          <a:lstStyle/>
          <a:p>
            <a:pPr lvl="0" algn="just">
              <a:lnSpc>
                <a:spcPct val="150000"/>
              </a:lnSpc>
            </a:pPr>
            <a:r>
              <a:rPr lang="en-US" sz="2400" b="1" i="1" dirty="0" smtClean="0">
                <a:solidFill>
                  <a:schemeClr val="tx2"/>
                </a:solidFill>
                <a:latin typeface="Helvetica"/>
              </a:rPr>
              <a:t>BALLISTIC PROTECTION EVALUATION</a:t>
            </a:r>
          </a:p>
          <a:p>
            <a:endParaRPr lang="en-US" sz="2400" dirty="0" smtClean="0"/>
          </a:p>
          <a:p>
            <a:pPr algn="just">
              <a:lnSpc>
                <a:spcPct val="150000"/>
              </a:lnSpc>
              <a:buFont typeface="Arial" pitchFamily="34" charset="0"/>
              <a:buChar char="•"/>
            </a:pPr>
            <a:r>
              <a:rPr lang="ro-RO" sz="2400" b="1" dirty="0" smtClean="0">
                <a:solidFill>
                  <a:schemeClr val="tx2"/>
                </a:solidFill>
                <a:latin typeface="Helvetica"/>
              </a:rPr>
              <a:t> </a:t>
            </a:r>
            <a:r>
              <a:rPr lang="en-US" sz="2400" b="1" dirty="0" smtClean="0">
                <a:solidFill>
                  <a:schemeClr val="tx2"/>
                </a:solidFill>
                <a:latin typeface="Helvetica"/>
              </a:rPr>
              <a:t>The product was tested for bullet resistance according to the NIJ Standard – 0101.04, </a:t>
            </a:r>
            <a:r>
              <a:rPr lang="en-US" sz="2400" b="1" dirty="0" smtClean="0">
                <a:solidFill>
                  <a:schemeClr val="tx2"/>
                </a:solidFill>
                <a:latin typeface="Helvetica"/>
              </a:rPr>
              <a:t>similar with the equipment </a:t>
            </a:r>
            <a:r>
              <a:rPr lang="en-US" sz="2400" b="1" dirty="0" smtClean="0">
                <a:solidFill>
                  <a:schemeClr val="tx2"/>
                </a:solidFill>
                <a:latin typeface="Helvetica"/>
              </a:rPr>
              <a:t>existing in endowment.  Two </a:t>
            </a:r>
            <a:r>
              <a:rPr lang="en-US" sz="2400" b="1" dirty="0" smtClean="0">
                <a:solidFill>
                  <a:schemeClr val="tx2"/>
                </a:solidFill>
                <a:latin typeface="Helvetica"/>
              </a:rPr>
              <a:t>calibers </a:t>
            </a:r>
            <a:r>
              <a:rPr lang="en-US" sz="2400" b="1" dirty="0" smtClean="0">
                <a:solidFill>
                  <a:schemeClr val="tx2"/>
                </a:solidFill>
                <a:latin typeface="Helvetica"/>
              </a:rPr>
              <a:t>( 9mm and Magnum .44) were fired at a distance of 5 meters and the traumatic footprint found in ballistic </a:t>
            </a:r>
            <a:r>
              <a:rPr lang="en-US" sz="2400" b="1" dirty="0" err="1" smtClean="0">
                <a:solidFill>
                  <a:schemeClr val="tx2"/>
                </a:solidFill>
                <a:latin typeface="Helvetica"/>
              </a:rPr>
              <a:t>plasticine</a:t>
            </a:r>
            <a:r>
              <a:rPr lang="en-US" sz="2400" b="1" dirty="0" smtClean="0">
                <a:solidFill>
                  <a:schemeClr val="tx2"/>
                </a:solidFill>
                <a:latin typeface="Helvetica"/>
              </a:rPr>
              <a:t> was measured to assess the impact.</a:t>
            </a:r>
            <a:endParaRPr lang="vi-VN" sz="2400" b="1" dirty="0" smtClean="0">
              <a:solidFill>
                <a:schemeClr val="tx2"/>
              </a:solidFill>
              <a:latin typeface="Helvetica"/>
            </a:endParaRPr>
          </a:p>
          <a:p>
            <a:pPr algn="just">
              <a:lnSpc>
                <a:spcPct val="150000"/>
              </a:lnSpc>
              <a:buFont typeface="Arial" pitchFamily="34" charset="0"/>
              <a:buChar char="•"/>
            </a:pPr>
            <a:r>
              <a:rPr lang="en-US" sz="2400" b="1" dirty="0" smtClean="0">
                <a:solidFill>
                  <a:schemeClr val="tx2"/>
                </a:solidFill>
                <a:latin typeface="Helvetica"/>
              </a:rPr>
              <a:t> </a:t>
            </a:r>
            <a:r>
              <a:rPr lang="ro-RO" sz="2400" b="1" dirty="0" smtClean="0">
                <a:solidFill>
                  <a:schemeClr val="tx2"/>
                </a:solidFill>
                <a:latin typeface="Helvetica"/>
              </a:rPr>
              <a:t> </a:t>
            </a:r>
            <a:r>
              <a:rPr lang="en-US" sz="2400" b="1" dirty="0" smtClean="0">
                <a:solidFill>
                  <a:schemeClr val="tx2"/>
                </a:solidFill>
                <a:latin typeface="Helvetica"/>
              </a:rPr>
              <a:t>Of great interest for the project was the impact assessment in the preformed cups, in order to verify the behavior of the materials selected for the cups in terms of the general performance of the system.</a:t>
            </a:r>
          </a:p>
          <a:p>
            <a:pPr algn="just">
              <a:lnSpc>
                <a:spcPct val="150000"/>
              </a:lnSpc>
              <a:buFont typeface="Arial" pitchFamily="34" charset="0"/>
              <a:buChar char="•"/>
            </a:pPr>
            <a:r>
              <a:rPr lang="ro-RO" sz="2400" b="1" dirty="0" smtClean="0">
                <a:solidFill>
                  <a:schemeClr val="tx2"/>
                </a:solidFill>
                <a:latin typeface="Helvetica"/>
              </a:rPr>
              <a:t> </a:t>
            </a:r>
            <a:r>
              <a:rPr lang="en-US" sz="2400" b="1" dirty="0" smtClean="0">
                <a:solidFill>
                  <a:schemeClr val="tx2"/>
                </a:solidFill>
                <a:latin typeface="Helvetica"/>
              </a:rPr>
              <a:t>There were no penetrations in the product and the traumatic footprint did not exceed the standard value.</a:t>
            </a:r>
          </a:p>
          <a:p>
            <a:pPr algn="just">
              <a:lnSpc>
                <a:spcPct val="150000"/>
              </a:lnSpc>
            </a:pPr>
            <a:endParaRPr lang="en-US" sz="2400" b="1" dirty="0">
              <a:solidFill>
                <a:schemeClr val="tx2"/>
              </a:solidFill>
              <a:latin typeface="Helvetica"/>
            </a:endParaRPr>
          </a:p>
        </p:txBody>
      </p:sp>
      <p:pic>
        <p:nvPicPr>
          <p:cNvPr id="15371" name="Picture 11"/>
          <p:cNvPicPr>
            <a:picLocks noChangeAspect="1" noChangeArrowheads="1"/>
          </p:cNvPicPr>
          <p:nvPr/>
        </p:nvPicPr>
        <p:blipFill>
          <a:blip r:embed="rId9"/>
          <a:srcRect/>
          <a:stretch>
            <a:fillRect/>
          </a:stretch>
        </p:blipFill>
        <p:spPr bwMode="auto">
          <a:xfrm>
            <a:off x="12384109" y="28331008"/>
            <a:ext cx="4637881" cy="2963343"/>
          </a:xfrm>
          <a:prstGeom prst="rect">
            <a:avLst/>
          </a:prstGeom>
          <a:noFill/>
          <a:ln w="9525">
            <a:noFill/>
            <a:miter lim="800000"/>
            <a:headEnd/>
            <a:tailEnd/>
          </a:ln>
          <a:effectLst/>
        </p:spPr>
      </p:pic>
      <p:pic>
        <p:nvPicPr>
          <p:cNvPr id="15372" name="Picture 12"/>
          <p:cNvPicPr>
            <a:picLocks noChangeAspect="1" noChangeArrowheads="1"/>
          </p:cNvPicPr>
          <p:nvPr/>
        </p:nvPicPr>
        <p:blipFill>
          <a:blip r:embed="rId10"/>
          <a:srcRect/>
          <a:stretch>
            <a:fillRect/>
          </a:stretch>
        </p:blipFill>
        <p:spPr bwMode="auto">
          <a:xfrm>
            <a:off x="12856369" y="14735539"/>
            <a:ext cx="3595665" cy="4967288"/>
          </a:xfrm>
          <a:prstGeom prst="rect">
            <a:avLst/>
          </a:prstGeom>
          <a:noFill/>
          <a:ln w="9525">
            <a:noFill/>
            <a:miter lim="800000"/>
            <a:headEnd/>
            <a:tailEnd/>
          </a:ln>
          <a:effectLst/>
        </p:spPr>
      </p:pic>
      <p:pic>
        <p:nvPicPr>
          <p:cNvPr id="15373" name="Picture 13"/>
          <p:cNvPicPr>
            <a:picLocks noChangeAspect="1" noChangeArrowheads="1"/>
          </p:cNvPicPr>
          <p:nvPr/>
        </p:nvPicPr>
        <p:blipFill>
          <a:blip r:embed="rId11"/>
          <a:srcRect/>
          <a:stretch>
            <a:fillRect/>
          </a:stretch>
        </p:blipFill>
        <p:spPr bwMode="auto">
          <a:xfrm>
            <a:off x="16801086" y="14735539"/>
            <a:ext cx="3348320" cy="4967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746</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Popescu Cristian</dc:creator>
  <cp:lastModifiedBy>lazaroaie.claudiu</cp:lastModifiedBy>
  <cp:revision>133</cp:revision>
  <dcterms:created xsi:type="dcterms:W3CDTF">2006-08-16T00:00:00Z</dcterms:created>
  <dcterms:modified xsi:type="dcterms:W3CDTF">2021-05-26T05:13:47Z</dcterms:modified>
</cp:coreProperties>
</file>